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  <p:sldMasterId id="2147483756" r:id="rId2"/>
  </p:sldMasterIdLst>
  <p:notesMasterIdLst>
    <p:notesMasterId r:id="rId37"/>
  </p:notesMasterIdLst>
  <p:handoutMasterIdLst>
    <p:handoutMasterId r:id="rId38"/>
  </p:handoutMasterIdLst>
  <p:sldIdLst>
    <p:sldId id="561" r:id="rId3"/>
    <p:sldId id="625" r:id="rId4"/>
    <p:sldId id="622" r:id="rId5"/>
    <p:sldId id="623" r:id="rId6"/>
    <p:sldId id="588" r:id="rId7"/>
    <p:sldId id="621" r:id="rId8"/>
    <p:sldId id="591" r:id="rId9"/>
    <p:sldId id="592" r:id="rId10"/>
    <p:sldId id="593" r:id="rId11"/>
    <p:sldId id="594" r:id="rId12"/>
    <p:sldId id="595" r:id="rId13"/>
    <p:sldId id="596" r:id="rId14"/>
    <p:sldId id="624" r:id="rId15"/>
    <p:sldId id="597" r:id="rId16"/>
    <p:sldId id="602" r:id="rId17"/>
    <p:sldId id="603" r:id="rId18"/>
    <p:sldId id="604" r:id="rId19"/>
    <p:sldId id="605" r:id="rId20"/>
    <p:sldId id="606" r:id="rId21"/>
    <p:sldId id="607" r:id="rId22"/>
    <p:sldId id="608" r:id="rId23"/>
    <p:sldId id="609" r:id="rId24"/>
    <p:sldId id="610" r:id="rId25"/>
    <p:sldId id="611" r:id="rId26"/>
    <p:sldId id="612" r:id="rId27"/>
    <p:sldId id="613" r:id="rId28"/>
    <p:sldId id="614" r:id="rId29"/>
    <p:sldId id="615" r:id="rId30"/>
    <p:sldId id="616" r:id="rId31"/>
    <p:sldId id="617" r:id="rId32"/>
    <p:sldId id="618" r:id="rId33"/>
    <p:sldId id="619" r:id="rId34"/>
    <p:sldId id="620" r:id="rId35"/>
    <p:sldId id="423" r:id="rId36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beiro, Vicente" initials="VR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A6A"/>
    <a:srgbClr val="6BFBA2"/>
    <a:srgbClr val="CC6600"/>
    <a:srgbClr val="CCCC00"/>
    <a:srgbClr val="9D7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78" autoAdjust="0"/>
    <p:restoredTop sz="87727" autoAdjust="0"/>
  </p:normalViewPr>
  <p:slideViewPr>
    <p:cSldViewPr>
      <p:cViewPr>
        <p:scale>
          <a:sx n="75" d="100"/>
          <a:sy n="75" d="100"/>
        </p:scale>
        <p:origin x="-2568" y="-6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8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400"/>
    </p:cViewPr>
  </p:sorterViewPr>
  <p:notesViewPr>
    <p:cSldViewPr>
      <p:cViewPr>
        <p:scale>
          <a:sx n="76" d="100"/>
          <a:sy n="76" d="100"/>
        </p:scale>
        <p:origin x="-2010" y="1560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53E091-1B68-4BD4-B060-4352FBF40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39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752683F1-6BEE-471B-9339-A14D5E9C57F0}" type="datetimeFigureOut">
              <a:rPr lang="en-US"/>
              <a:pPr>
                <a:defRPr/>
              </a:pPr>
              <a:t>3/14/2013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BD462610-91A5-42D7-B82D-AD8F9B933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243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51303-B287-4787-806F-9C9F91169896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</p:spPr>
        <p:txBody>
          <a:bodyPr lIns="99044" tIns="49523" rIns="99044" bIns="49523"/>
          <a:lstStyle/>
          <a:p>
            <a:fld id="{86051303-B287-4787-806F-9C9F91169896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</p:spPr>
        <p:txBody>
          <a:bodyPr lIns="99044" tIns="49523" rIns="99044" bIns="49523"/>
          <a:lstStyle/>
          <a:p>
            <a:fld id="{86051303-B287-4787-806F-9C9F91169896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51303-B287-4787-806F-9C9F91169896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0"/>
          </a:xfrm>
          <a:prstGeom prst="rect">
            <a:avLst/>
          </a:prstGeom>
        </p:spPr>
        <p:txBody>
          <a:bodyPr lIns="99044" tIns="49523" rIns="99044" bIns="49523"/>
          <a:lstStyle/>
          <a:p>
            <a:fld id="{86051303-B287-4787-806F-9C9F91169896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300" i="1" dirty="0"/>
              <a:t>Мы подошли к концу нашей трансляции и надеемся, что смогли показать вам преимущества данной технологии, а так же тепловизоров </a:t>
            </a:r>
            <a:r>
              <a:rPr lang="ru-RU" sz="1300" i="1" dirty="0" err="1"/>
              <a:t>Fluke</a:t>
            </a:r>
            <a:r>
              <a:rPr lang="ru-RU" sz="1300" i="1" dirty="0"/>
              <a:t>, а так же то, что они могут сделать для вас.</a:t>
            </a:r>
            <a:endParaRPr lang="uk-UA" sz="1300" dirty="0"/>
          </a:p>
          <a:p>
            <a:r>
              <a:rPr lang="ru-RU" sz="1300" i="1" dirty="0"/>
              <a:t> </a:t>
            </a:r>
            <a:endParaRPr lang="uk-UA" sz="1300" dirty="0"/>
          </a:p>
          <a:p>
            <a:r>
              <a:rPr lang="ru-RU" sz="1300" b="1" i="1" dirty="0"/>
              <a:t>Если у вас есть вопросы, либо вы хотите больше информации, хотите больше узнать о тренингах или получить практические демонстрации, пожалуйста, посетите наши </a:t>
            </a:r>
            <a:r>
              <a:rPr lang="ru-RU" sz="1300" b="1" i="1" dirty="0" err="1"/>
              <a:t>веб-сайты</a:t>
            </a:r>
            <a:r>
              <a:rPr lang="ru-RU" sz="1300" b="1" i="1" dirty="0"/>
              <a:t> или свяжитесь с вашим местным представителем команды обслуживания клиентов </a:t>
            </a:r>
            <a:r>
              <a:rPr lang="en-US" sz="1300" b="1" i="1" dirty="0"/>
              <a:t>Fluke</a:t>
            </a:r>
            <a:r>
              <a:rPr lang="ru-RU" sz="1300" b="1" i="1" dirty="0"/>
              <a:t>.</a:t>
            </a:r>
            <a:endParaRPr lang="uk-UA" sz="1300" dirty="0"/>
          </a:p>
          <a:p>
            <a:r>
              <a:rPr lang="ru-RU" sz="1300" i="1" dirty="0"/>
              <a:t> </a:t>
            </a:r>
            <a:endParaRPr lang="uk-UA" sz="1300" dirty="0"/>
          </a:p>
          <a:p>
            <a:r>
              <a:rPr lang="ru-RU" sz="1300" i="1" dirty="0"/>
              <a:t>Благодарим за ваш интерес и потраченное время.</a:t>
            </a:r>
            <a:endParaRPr lang="en-US" dirty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1B0F74-CCEE-4785-8558-4A5056D5C607}" type="slidenum">
              <a:rPr lang="en-US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 (Image)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362200"/>
            <a:ext cx="5105400" cy="762000"/>
          </a:xfrm>
          <a:noFill/>
        </p:spPr>
        <p:txBody>
          <a:bodyPr lIns="365760" tIns="274320" anchor="b" anchorCtr="0">
            <a:noAutofit/>
          </a:bodyPr>
          <a:lstStyle>
            <a:lvl1pPr marL="0" algn="l">
              <a:lnSpc>
                <a:spcPct val="100000"/>
              </a:lnSpc>
              <a:defRPr sz="24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3352800"/>
            <a:ext cx="4724400" cy="457200"/>
          </a:xfrm>
        </p:spPr>
        <p:txBody>
          <a:bodyPr lIns="365760">
            <a:normAutofit/>
          </a:bodyPr>
          <a:lstStyle>
            <a:lvl1pPr marL="0" indent="0" algn="l">
              <a:buNone/>
              <a:defRPr sz="1600" baseline="0">
                <a:solidFill>
                  <a:srgbClr val="30303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 Name   |   Date, year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762000" y="3200400"/>
            <a:ext cx="4419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838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Graphic Only)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idx="1"/>
          </p:nvPr>
        </p:nvSpPr>
        <p:spPr>
          <a:xfrm>
            <a:off x="609600" y="1905001"/>
            <a:ext cx="54102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lvl1pPr>
            <a:lvl2pPr marL="457200" indent="-182880">
              <a:spcBef>
                <a:spcPts val="600"/>
              </a:spcBef>
              <a:defRPr sz="1600"/>
            </a:lvl2pPr>
            <a:lvl3pPr marL="548640" marR="0" indent="-9144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3pPr>
            <a:lvl4pPr marL="731520">
              <a:defRPr sz="1400"/>
            </a:lvl4pPr>
            <a:lvl6pPr marL="914400">
              <a:defRPr sz="1200"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00923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609600" y="1905001"/>
            <a:ext cx="7391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lvl1pPr>
            <a:lvl2pPr marL="457200" indent="-182880">
              <a:spcBef>
                <a:spcPts val="600"/>
              </a:spcBef>
              <a:defRPr sz="1600"/>
            </a:lvl2pPr>
            <a:lvl3pPr marL="548640" marR="0" indent="-9144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3pPr>
            <a:lvl4pPr marL="731520">
              <a:defRPr sz="1400"/>
            </a:lvl4pPr>
            <a:lvl6pPr marL="914400">
              <a:defRPr sz="1200"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88706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657600" cy="4114800"/>
          </a:xfrm>
        </p:spPr>
        <p:txBody>
          <a:bodyPr>
            <a:normAutofit/>
          </a:bodyPr>
          <a:lstStyle>
            <a:lvl1pPr marL="0" marR="0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/>
            </a:lvl1pPr>
            <a:lvl2pPr marL="374904" marR="0" indent="-10058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lvl2pPr>
            <a:lvl3pPr marL="59436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5F6168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Click to edit Master text styles</a:t>
            </a:r>
          </a:p>
          <a:p>
            <a:pPr marL="0" marR="0" lvl="1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5F6168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Second level</a:t>
            </a:r>
          </a:p>
          <a:p>
            <a:pPr marL="0" marR="0" lvl="2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5F6168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828800"/>
            <a:ext cx="3581400" cy="4114800"/>
          </a:xfrm>
        </p:spPr>
        <p:txBody>
          <a:bodyPr>
            <a:normAutofit/>
          </a:bodyPr>
          <a:lstStyle>
            <a:lvl1pPr marL="0" marR="0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/>
            </a:lvl1pPr>
            <a:lvl2pPr marL="374904" marR="0" indent="-10058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lvl2pPr>
            <a:lvl3pPr marL="59436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5F6168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Click to edit Master text styles</a:t>
            </a:r>
          </a:p>
          <a:p>
            <a:pPr marL="0" marR="0" lvl="1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5F6168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Second level</a:t>
            </a:r>
          </a:p>
          <a:p>
            <a:pPr marL="0" marR="0" lvl="2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5F6168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422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6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28800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077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68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5" y="908050"/>
            <a:ext cx="6192837" cy="5218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209800" y="6492879"/>
            <a:ext cx="4724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Fluke Academy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05800" y="6492879"/>
            <a:ext cx="838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4D223-EC33-4AB6-A944-93C192D01F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Slide (Graphic Only)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idx="1"/>
          </p:nvPr>
        </p:nvSpPr>
        <p:spPr>
          <a:xfrm>
            <a:off x="609600" y="1905001"/>
            <a:ext cx="54102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lvl1pPr>
            <a:lvl2pPr marL="457200" indent="-182880">
              <a:spcBef>
                <a:spcPts val="600"/>
              </a:spcBef>
              <a:defRPr sz="1600"/>
            </a:lvl2pPr>
            <a:lvl3pPr marL="548640" marR="0" indent="-9144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3pPr>
            <a:lvl4pPr marL="731520">
              <a:defRPr sz="1400"/>
            </a:lvl4pPr>
            <a:lvl6pPr marL="914400">
              <a:defRPr sz="1200"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38385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 (Image)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362200"/>
            <a:ext cx="5105400" cy="762000"/>
          </a:xfrm>
          <a:noFill/>
        </p:spPr>
        <p:txBody>
          <a:bodyPr lIns="365760" tIns="274320" anchor="b" anchorCtr="0">
            <a:noAutofit/>
          </a:bodyPr>
          <a:lstStyle>
            <a:lvl1pPr marL="0" algn="l">
              <a:lnSpc>
                <a:spcPct val="100000"/>
              </a:lnSpc>
              <a:defRPr sz="24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3352800"/>
            <a:ext cx="4724400" cy="457200"/>
          </a:xfrm>
        </p:spPr>
        <p:txBody>
          <a:bodyPr lIns="365760">
            <a:normAutofit/>
          </a:bodyPr>
          <a:lstStyle>
            <a:lvl1pPr marL="0" indent="0" algn="l">
              <a:buNone/>
              <a:defRPr sz="1600" baseline="0">
                <a:solidFill>
                  <a:srgbClr val="30303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 Name   |   Date, year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762000" y="3200400"/>
            <a:ext cx="4419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031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(Graphic Only)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idx="1"/>
          </p:nvPr>
        </p:nvSpPr>
        <p:spPr>
          <a:xfrm>
            <a:off x="609600" y="1905001"/>
            <a:ext cx="54102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lvl1pPr>
            <a:lvl2pPr marL="457200" indent="-182880">
              <a:spcBef>
                <a:spcPts val="600"/>
              </a:spcBef>
              <a:defRPr sz="1600"/>
            </a:lvl2pPr>
            <a:lvl3pPr marL="548640" marR="0" indent="-9144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3pPr>
            <a:lvl4pPr marL="731520">
              <a:defRPr sz="1400"/>
            </a:lvl4pPr>
            <a:lvl6pPr marL="914400">
              <a:defRPr sz="1200"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21183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609600" y="1905001"/>
            <a:ext cx="7391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lvl1pPr>
            <a:lvl2pPr marL="457200" indent="-182880">
              <a:spcBef>
                <a:spcPts val="600"/>
              </a:spcBef>
              <a:defRPr sz="1600"/>
            </a:lvl2pPr>
            <a:lvl3pPr marL="548640" marR="0" indent="-9144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3pPr>
            <a:lvl4pPr marL="731520">
              <a:defRPr sz="1400"/>
            </a:lvl4pPr>
            <a:lvl6pPr marL="914400">
              <a:defRPr sz="1200"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5289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3657600" cy="4114800"/>
          </a:xfrm>
        </p:spPr>
        <p:txBody>
          <a:bodyPr>
            <a:normAutofit/>
          </a:bodyPr>
          <a:lstStyle>
            <a:lvl1pPr marL="0" marR="0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/>
            </a:lvl1pPr>
            <a:lvl2pPr marL="374904" marR="0" indent="-10058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lvl2pPr>
            <a:lvl3pPr marL="59436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5F6168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Click to edit Master text styles</a:t>
            </a:r>
          </a:p>
          <a:p>
            <a:pPr marL="0" marR="0" lvl="1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5F6168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Second level</a:t>
            </a:r>
          </a:p>
          <a:p>
            <a:pPr marL="0" marR="0" lvl="2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5F6168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828800"/>
            <a:ext cx="3581400" cy="4114800"/>
          </a:xfrm>
        </p:spPr>
        <p:txBody>
          <a:bodyPr>
            <a:normAutofit/>
          </a:bodyPr>
          <a:lstStyle>
            <a:lvl1pPr marL="0" marR="0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/>
            </a:lvl1pPr>
            <a:lvl2pPr marL="374904" marR="0" indent="-10058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/>
            </a:lvl2pPr>
            <a:lvl3pPr marL="59436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5F6168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Click to edit Master text styles</a:t>
            </a:r>
          </a:p>
          <a:p>
            <a:pPr marL="0" marR="0" lvl="1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5F6168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Second level</a:t>
            </a:r>
          </a:p>
          <a:p>
            <a:pPr marL="0" marR="0" lvl="2" indent="-164592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5F6168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38717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75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28800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077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85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34481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592414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74837"/>
            <a:ext cx="7467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</a:p>
          <a:p>
            <a:pPr lvl="5"/>
            <a:r>
              <a:rPr lang="en-US" dirty="0" smtClean="0"/>
              <a:t>Fourth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Slide Number Placeholder 10"/>
          <p:cNvSpPr txBox="1">
            <a:spLocks/>
          </p:cNvSpPr>
          <p:nvPr/>
        </p:nvSpPr>
        <p:spPr>
          <a:xfrm>
            <a:off x="4076700" y="641667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1">
                <a:solidFill>
                  <a:srgbClr val="5F61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21F609C-3461-48D2-9834-BE0832806F1F}" type="slidenum">
              <a:rPr lang="en-US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87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34" r:id="rId7"/>
    <p:sldLayoutId id="2147483748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0D0D0D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-164592" algn="l" defTabSz="914400" rtl="0" eaLnBrk="1" latinLnBrk="0" hangingPunct="1">
        <a:spcBef>
          <a:spcPts val="1200"/>
        </a:spcBef>
        <a:buFont typeface="Arial"/>
        <a:buChar char="•"/>
        <a:defRPr sz="2000" kern="1200">
          <a:solidFill>
            <a:schemeClr val="tx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374904" indent="-182880" algn="l" defTabSz="914400" rtl="0" eaLnBrk="1" latinLnBrk="0" hangingPunct="1">
        <a:spcBef>
          <a:spcPts val="600"/>
        </a:spcBef>
        <a:buFont typeface="Arial"/>
        <a:buChar char="•"/>
        <a:defRPr sz="1600" kern="1200">
          <a:solidFill>
            <a:schemeClr val="tx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/>
        <a:buChar char="•"/>
        <a:defRPr sz="1200" kern="1200">
          <a:solidFill>
            <a:schemeClr val="tx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731520" indent="-182880" algn="l" defTabSz="914400" rtl="0" eaLnBrk="1" latinLnBrk="0" hangingPunct="1">
        <a:spcBef>
          <a:spcPts val="600"/>
        </a:spcBef>
        <a:buFont typeface="Arial"/>
        <a:buChar char="•"/>
        <a:defRPr sz="1200" kern="1200">
          <a:solidFill>
            <a:schemeClr val="tx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731520" indent="-228600" algn="l" defTabSz="914400" rtl="0" eaLnBrk="1" latinLnBrk="0" hangingPunct="1">
        <a:spcBef>
          <a:spcPts val="600"/>
        </a:spcBef>
        <a:buFont typeface="Arial"/>
        <a:buChar char="•"/>
        <a:defRPr sz="1200" kern="1200">
          <a:solidFill>
            <a:schemeClr val="tx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1097280" indent="-182880" algn="l" defTabSz="914400" rtl="0" eaLnBrk="1" latinLnBrk="0" hangingPunct="1">
        <a:spcBef>
          <a:spcPts val="6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74837"/>
            <a:ext cx="7467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</a:p>
          <a:p>
            <a:pPr lvl="5"/>
            <a:r>
              <a:rPr lang="en-US" dirty="0" smtClean="0"/>
              <a:t>Fourth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7620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Slide Number Placeholder 10"/>
          <p:cNvSpPr txBox="1">
            <a:spLocks/>
          </p:cNvSpPr>
          <p:nvPr/>
        </p:nvSpPr>
        <p:spPr>
          <a:xfrm>
            <a:off x="4076700" y="6416677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1">
                <a:solidFill>
                  <a:srgbClr val="5F61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21F609C-3461-48D2-9834-BE0832806F1F}" type="slidenum">
              <a:rPr lang="en-US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55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4" r:id="rId7"/>
    <p:sldLayoutId id="2147483765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0D0D0D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-164592" algn="l" defTabSz="914400" rtl="0" eaLnBrk="1" latinLnBrk="0" hangingPunct="1">
        <a:spcBef>
          <a:spcPts val="1200"/>
        </a:spcBef>
        <a:buFont typeface="Arial"/>
        <a:buChar char="•"/>
        <a:defRPr sz="2000" kern="1200">
          <a:solidFill>
            <a:schemeClr val="tx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374904" indent="-182880" algn="l" defTabSz="914400" rtl="0" eaLnBrk="1" latinLnBrk="0" hangingPunct="1">
        <a:spcBef>
          <a:spcPts val="600"/>
        </a:spcBef>
        <a:buFont typeface="Arial"/>
        <a:buChar char="•"/>
        <a:defRPr sz="1600" kern="1200">
          <a:solidFill>
            <a:schemeClr val="tx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/>
        <a:buChar char="•"/>
        <a:defRPr sz="1200" kern="1200">
          <a:solidFill>
            <a:schemeClr val="tx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731520" indent="-182880" algn="l" defTabSz="914400" rtl="0" eaLnBrk="1" latinLnBrk="0" hangingPunct="1">
        <a:spcBef>
          <a:spcPts val="600"/>
        </a:spcBef>
        <a:buFont typeface="Arial"/>
        <a:buChar char="•"/>
        <a:defRPr sz="1200" kern="1200">
          <a:solidFill>
            <a:schemeClr val="tx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731520" indent="-228600" algn="l" defTabSz="914400" rtl="0" eaLnBrk="1" latinLnBrk="0" hangingPunct="1">
        <a:spcBef>
          <a:spcPts val="600"/>
        </a:spcBef>
        <a:buFont typeface="Arial"/>
        <a:buChar char="•"/>
        <a:defRPr sz="1200" kern="1200">
          <a:solidFill>
            <a:schemeClr val="tx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1097280" indent="-182880" algn="l" defTabSz="914400" rtl="0" eaLnBrk="1" latinLnBrk="0" hangingPunct="1">
        <a:spcBef>
          <a:spcPts val="6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6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://www.fuke.ru/t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905000"/>
            <a:ext cx="5562600" cy="1219200"/>
          </a:xfrm>
        </p:spPr>
        <p:txBody>
          <a:bodyPr/>
          <a:lstStyle/>
          <a:p>
            <a:r>
              <a:rPr lang="ru-RU" sz="1800" dirty="0" smtClean="0"/>
              <a:t>Тепловизоры </a:t>
            </a:r>
            <a:r>
              <a:rPr lang="en-US" sz="1800" dirty="0" smtClean="0"/>
              <a:t>Fluke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u-RU" sz="2800" dirty="0" smtClean="0">
                <a:latin typeface="HelveticaNeueLT Std Extended"/>
              </a:rPr>
              <a:t>для диагностики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352800"/>
            <a:ext cx="5105400" cy="838200"/>
          </a:xfrm>
        </p:spPr>
        <p:txBody>
          <a:bodyPr>
            <a:normAutofit/>
          </a:bodyPr>
          <a:lstStyle/>
          <a:p>
            <a:r>
              <a:rPr lang="ru-RU" dirty="0" smtClean="0"/>
              <a:t>Александр Бардаков</a:t>
            </a:r>
          </a:p>
          <a:p>
            <a:r>
              <a:rPr lang="ru-RU" dirty="0" smtClean="0"/>
              <a:t>Технический специалист </a:t>
            </a:r>
            <a:r>
              <a:rPr lang="en-US" dirty="0" smtClean="0"/>
              <a:t>Fluke CIS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18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280" y="76200"/>
            <a:ext cx="74676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Интерфейс оператора</a:t>
            </a:r>
            <a:endParaRPr lang="ru-RU" sz="3200" dirty="0"/>
          </a:p>
        </p:txBody>
      </p:sp>
      <p:pic>
        <p:nvPicPr>
          <p:cNvPr id="86018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95400"/>
            <a:ext cx="5967016" cy="5105400"/>
          </a:xfrm>
          <a:noFill/>
        </p:spPr>
      </p:pic>
    </p:spTree>
    <p:extLst>
      <p:ext uri="{BB962C8B-B14F-4D97-AF65-F5344CB8AC3E}">
        <p14:creationId xmlns:p14="http://schemas.microsoft.com/office/powerpoint/2010/main" val="831279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ru-RU" sz="2400" smtClean="0"/>
              <a:t>Что такое</a:t>
            </a:r>
            <a:r>
              <a:rPr lang="en-US" sz="2400" smtClean="0"/>
              <a:t> IR-Fusion® ?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 smtClean="0">
                <a:solidFill>
                  <a:schemeClr val="tx1"/>
                </a:solidFill>
              </a:rPr>
              <a:t>IR-Fusion</a:t>
            </a:r>
            <a:r>
              <a:rPr lang="ru-RU" sz="1800" dirty="0" smtClean="0">
                <a:solidFill>
                  <a:schemeClr val="tx1"/>
                </a:solidFill>
              </a:rPr>
              <a:t> доступно только в тепловизорах</a:t>
            </a:r>
            <a:r>
              <a:rPr lang="en-US" sz="1800" dirty="0" smtClean="0">
                <a:solidFill>
                  <a:schemeClr val="tx1"/>
                </a:solidFill>
              </a:rPr>
              <a:t> Fluke</a:t>
            </a:r>
          </a:p>
          <a:p>
            <a:pPr lvl="1"/>
            <a:r>
              <a:rPr lang="ru-RU" sz="1400" dirty="0" smtClean="0">
                <a:solidFill>
                  <a:schemeClr val="tx1"/>
                </a:solidFill>
              </a:rPr>
              <a:t>Опасайтесь подделок</a:t>
            </a:r>
            <a:r>
              <a:rPr lang="en-US" sz="1400" dirty="0" smtClean="0">
                <a:solidFill>
                  <a:schemeClr val="tx1"/>
                </a:solidFill>
              </a:rPr>
              <a:t> !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IR-Fusion</a:t>
            </a:r>
            <a:r>
              <a:rPr lang="ru-RU" sz="1800" dirty="0" smtClean="0">
                <a:solidFill>
                  <a:schemeClr val="tx1"/>
                </a:solidFill>
              </a:rPr>
              <a:t> связывает тепловое изображение и видимое изображение</a:t>
            </a:r>
            <a:endParaRPr lang="en-US" sz="1800" dirty="0" smtClean="0">
              <a:solidFill>
                <a:schemeClr val="tx1"/>
              </a:solidFill>
            </a:endParaRPr>
          </a:p>
          <a:p>
            <a:pPr lvl="1"/>
            <a:r>
              <a:rPr lang="ru-RU" sz="1400" dirty="0" smtClean="0">
                <a:solidFill>
                  <a:schemeClr val="tx1"/>
                </a:solidFill>
              </a:rPr>
              <a:t>Проще понять, на что вы смотрите</a:t>
            </a:r>
            <a:endParaRPr lang="en-US" sz="1400" dirty="0" smtClean="0">
              <a:solidFill>
                <a:schemeClr val="tx1"/>
              </a:solidFill>
            </a:endParaRPr>
          </a:p>
          <a:p>
            <a:pPr lvl="2"/>
            <a:r>
              <a:rPr lang="ru-RU" sz="1400" dirty="0" smtClean="0">
                <a:solidFill>
                  <a:schemeClr val="tx1"/>
                </a:solidFill>
              </a:rPr>
              <a:t>Видны условия съемки</a:t>
            </a:r>
            <a:endParaRPr lang="en-US" sz="1400" dirty="0" smtClean="0">
              <a:solidFill>
                <a:schemeClr val="tx1"/>
              </a:solidFill>
            </a:endParaRPr>
          </a:p>
          <a:p>
            <a:pPr lvl="2"/>
            <a:r>
              <a:rPr lang="ru-RU" sz="1400" dirty="0" smtClean="0">
                <a:solidFill>
                  <a:schemeClr val="tx1"/>
                </a:solidFill>
              </a:rPr>
              <a:t>Любые маркеры, метки, текст можно прочитать</a:t>
            </a:r>
            <a:endParaRPr lang="en-US" sz="1400" dirty="0" smtClean="0">
              <a:solidFill>
                <a:schemeClr val="tx1"/>
              </a:solidFill>
            </a:endParaRPr>
          </a:p>
          <a:p>
            <a:pPr lvl="2"/>
            <a:r>
              <a:rPr lang="ru-RU" sz="1400" dirty="0" smtClean="0">
                <a:solidFill>
                  <a:schemeClr val="tx1"/>
                </a:solidFill>
              </a:rPr>
              <a:t>Лазерный указатель не нужен</a:t>
            </a:r>
            <a:endParaRPr lang="en-US" sz="1400" dirty="0" smtClean="0">
              <a:solidFill>
                <a:schemeClr val="tx1"/>
              </a:solidFill>
            </a:endParaRPr>
          </a:p>
          <a:p>
            <a:pPr lvl="1"/>
            <a:r>
              <a:rPr lang="ru-RU" sz="1400" dirty="0" smtClean="0">
                <a:solidFill>
                  <a:schemeClr val="tx1"/>
                </a:solidFill>
              </a:rPr>
              <a:t>Легче сообщать другим о том, что было обнаружено</a:t>
            </a:r>
            <a:endParaRPr lang="en-US" sz="1400" dirty="0" smtClean="0">
              <a:solidFill>
                <a:schemeClr val="tx1"/>
              </a:solidFill>
            </a:endParaRPr>
          </a:p>
          <a:p>
            <a:pPr lvl="2"/>
            <a:r>
              <a:rPr lang="ru-RU" sz="1400" dirty="0" smtClean="0">
                <a:solidFill>
                  <a:schemeClr val="tx1"/>
                </a:solidFill>
              </a:rPr>
              <a:t>Нет необходимости делать снимок обычным фотоаппаратом</a:t>
            </a:r>
            <a:endParaRPr lang="en-US" sz="1400" dirty="0" smtClean="0">
              <a:solidFill>
                <a:schemeClr val="tx1"/>
              </a:solidFill>
            </a:endParaRPr>
          </a:p>
          <a:p>
            <a:pPr lvl="1"/>
            <a:r>
              <a:rPr lang="ru-RU" sz="1400" dirty="0" smtClean="0">
                <a:solidFill>
                  <a:schemeClr val="tx1"/>
                </a:solidFill>
              </a:rPr>
              <a:t>Помогает лучше сфокусировать тепловизор</a:t>
            </a:r>
            <a:endParaRPr lang="en-US" sz="1400" dirty="0" smtClean="0">
              <a:solidFill>
                <a:schemeClr val="tx1"/>
              </a:solidFill>
            </a:endParaRPr>
          </a:p>
          <a:p>
            <a:pPr lvl="2"/>
            <a:r>
              <a:rPr lang="ru-RU" sz="1400" dirty="0" smtClean="0">
                <a:solidFill>
                  <a:schemeClr val="tx1"/>
                </a:solidFill>
              </a:rPr>
              <a:t>Тепловизор правильно сфокусирован, когда тепловое и видимое изображение полностью совпадают</a:t>
            </a:r>
            <a:endParaRPr lang="en-US" sz="1400" dirty="0" smtClean="0">
              <a:solidFill>
                <a:schemeClr val="tx1"/>
              </a:solidFill>
            </a:endParaRPr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42875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10515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80060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5867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6266656" cy="1143000"/>
          </a:xfrm>
        </p:spPr>
        <p:txBody>
          <a:bodyPr/>
          <a:lstStyle/>
          <a:p>
            <a:pPr marL="0" indent="0"/>
            <a:r>
              <a:rPr lang="ru-RU" sz="2800" smtClean="0"/>
              <a:t>Технология </a:t>
            </a:r>
            <a:r>
              <a:rPr lang="en-US" sz="2800" smtClean="0"/>
              <a:t>Fluke Ti(R)</a:t>
            </a:r>
            <a:br>
              <a:rPr lang="en-US" sz="2800" smtClean="0"/>
            </a:br>
            <a:r>
              <a:rPr lang="en-US" sz="2800" smtClean="0"/>
              <a:t>IR-Fusion®</a:t>
            </a:r>
          </a:p>
        </p:txBody>
      </p:sp>
      <p:pic>
        <p:nvPicPr>
          <p:cNvPr id="342027" name="Picture 11" descr="Min I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2" y="1685925"/>
            <a:ext cx="2324100" cy="1743075"/>
          </a:xfrm>
          <a:noFill/>
        </p:spPr>
      </p:pic>
      <p:pic>
        <p:nvPicPr>
          <p:cNvPr id="88074" name="Picture 10" descr="Max IR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3088" y="1700808"/>
            <a:ext cx="2259013" cy="1693862"/>
          </a:xfrm>
          <a:noFill/>
        </p:spPr>
      </p:pic>
      <p:pic>
        <p:nvPicPr>
          <p:cNvPr id="342028" name="Picture 12" descr="Mid IR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33801" y="1712912"/>
            <a:ext cx="2287588" cy="1716088"/>
          </a:xfrm>
          <a:noFill/>
        </p:spPr>
      </p:pic>
      <p:pic>
        <p:nvPicPr>
          <p:cNvPr id="88077" name="Picture 13" descr="PIP Max IR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3088" y="4111402"/>
            <a:ext cx="2257425" cy="1693862"/>
          </a:xfrm>
          <a:noFill/>
        </p:spPr>
      </p:pic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6306563" y="3429000"/>
            <a:ext cx="2727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sz="1200" dirty="0"/>
              <a:t>Максимальный уровень</a:t>
            </a:r>
            <a:r>
              <a:rPr lang="en-US" sz="1200" dirty="0"/>
              <a:t> </a:t>
            </a:r>
            <a:r>
              <a:rPr lang="ru-RU" sz="1200" dirty="0"/>
              <a:t>ИК</a:t>
            </a:r>
            <a:endParaRPr lang="en-US" sz="1200" dirty="0"/>
          </a:p>
          <a:p>
            <a:pPr algn="ctr" eaLnBrk="1" hangingPunct="1">
              <a:buSzPct val="100000"/>
            </a:pPr>
            <a:r>
              <a:rPr lang="en-US" sz="1200" dirty="0"/>
              <a:t> (</a:t>
            </a:r>
            <a:r>
              <a:rPr lang="ru-RU" sz="1200" dirty="0"/>
              <a:t>традиционное тепловизионное </a:t>
            </a:r>
          </a:p>
          <a:p>
            <a:pPr algn="ctr" eaLnBrk="1" hangingPunct="1">
              <a:buSzPct val="100000"/>
            </a:pPr>
            <a:r>
              <a:rPr lang="ru-RU" sz="1200" dirty="0"/>
              <a:t>изображение</a:t>
            </a:r>
            <a:r>
              <a:rPr lang="en-US" sz="1200" dirty="0"/>
              <a:t>)</a:t>
            </a:r>
          </a:p>
        </p:txBody>
      </p:sp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3720332" y="3429000"/>
            <a:ext cx="17827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buSzPct val="100000"/>
            </a:pPr>
            <a:r>
              <a:rPr lang="ru-RU" sz="1200" dirty="0"/>
              <a:t>Средний уровень ИК</a:t>
            </a:r>
            <a:endParaRPr lang="en-US" sz="1200" dirty="0"/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523107" y="3429000"/>
            <a:ext cx="2232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buSzPct val="100000"/>
            </a:pPr>
            <a:r>
              <a:rPr lang="ru-RU" sz="1200" dirty="0"/>
              <a:t>Минимальный уровень ИК</a:t>
            </a:r>
            <a:endParaRPr lang="en-US" sz="1200" dirty="0"/>
          </a:p>
        </p:txBody>
      </p:sp>
      <p:sp>
        <p:nvSpPr>
          <p:cNvPr id="88071" name="Text Box 7"/>
          <p:cNvSpPr txBox="1">
            <a:spLocks noChangeArrowheads="1"/>
          </p:cNvSpPr>
          <p:nvPr/>
        </p:nvSpPr>
        <p:spPr bwMode="auto">
          <a:xfrm>
            <a:off x="6443088" y="5805264"/>
            <a:ext cx="22907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sz="1200" dirty="0" smtClean="0"/>
              <a:t>Кадр в кадре</a:t>
            </a:r>
            <a:endParaRPr lang="ru-RU" sz="1200" dirty="0"/>
          </a:p>
          <a:p>
            <a:pPr algn="ctr" eaLnBrk="1" hangingPunct="1">
              <a:buSzPct val="100000"/>
            </a:pPr>
            <a:r>
              <a:rPr lang="ru-RU" sz="1200" dirty="0"/>
              <a:t>Максимальный уровень ИК</a:t>
            </a:r>
            <a:endParaRPr lang="en-US" sz="1200" dirty="0"/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3760019" y="5805264"/>
            <a:ext cx="1782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sz="1200" dirty="0" smtClean="0"/>
              <a:t>Кадр </a:t>
            </a:r>
            <a:r>
              <a:rPr lang="ru-RU" sz="1200" dirty="0"/>
              <a:t>в </a:t>
            </a:r>
            <a:r>
              <a:rPr lang="ru-RU" sz="1200" dirty="0" smtClean="0"/>
              <a:t>кадре</a:t>
            </a:r>
            <a:endParaRPr lang="ru-RU" sz="1200" dirty="0"/>
          </a:p>
          <a:p>
            <a:pPr algn="ctr" eaLnBrk="1" hangingPunct="1">
              <a:buSzPct val="100000"/>
            </a:pPr>
            <a:r>
              <a:rPr lang="ru-RU" sz="1200" dirty="0"/>
              <a:t>Средний уровень ИК</a:t>
            </a:r>
            <a:endParaRPr lang="en-US" sz="1200" dirty="0"/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498500" y="5802321"/>
            <a:ext cx="2232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SzPct val="100000"/>
            </a:pPr>
            <a:r>
              <a:rPr lang="ru-RU" sz="1200" dirty="0" smtClean="0"/>
              <a:t>Кадр в кадре</a:t>
            </a:r>
            <a:endParaRPr lang="ru-RU" sz="1200" dirty="0"/>
          </a:p>
          <a:p>
            <a:pPr algn="ctr" eaLnBrk="1" hangingPunct="1">
              <a:buSzPct val="100000"/>
            </a:pPr>
            <a:r>
              <a:rPr lang="ru-RU" sz="1200" dirty="0"/>
              <a:t>Минимальный уровень ИК</a:t>
            </a:r>
            <a:endParaRPr lang="en-US" sz="1200" dirty="0"/>
          </a:p>
        </p:txBody>
      </p:sp>
      <p:pic>
        <p:nvPicPr>
          <p:cNvPr id="342030" name="Picture 14" descr="PIP Min I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00" y="4090996"/>
            <a:ext cx="2281237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31" name="Picture 15" descr="PIP mid I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701" y="4068771"/>
            <a:ext cx="23114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2032" name="Text Box 16"/>
          <p:cNvSpPr txBox="1">
            <a:spLocks noChangeArrowheads="1"/>
          </p:cNvSpPr>
          <p:nvPr/>
        </p:nvSpPr>
        <p:spPr bwMode="auto">
          <a:xfrm>
            <a:off x="686793" y="3728065"/>
            <a:ext cx="5040933" cy="276999"/>
          </a:xfrm>
          <a:prstGeom prst="rect">
            <a:avLst/>
          </a:prstGeom>
          <a:noFill/>
          <a:ln w="12700" algn="ctr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buSzPct val="100000"/>
            </a:pPr>
            <a:r>
              <a:rPr lang="ru-RU" sz="1200" dirty="0"/>
              <a:t>Эти 4 режима </a:t>
            </a:r>
            <a:r>
              <a:rPr lang="en-US" sz="1200" dirty="0" smtClean="0"/>
              <a:t> </a:t>
            </a:r>
            <a:r>
              <a:rPr lang="ru-RU" sz="1200" dirty="0" smtClean="0"/>
              <a:t>доступны </a:t>
            </a:r>
            <a:r>
              <a:rPr lang="ru-RU" sz="1200" dirty="0"/>
              <a:t>только в </a:t>
            </a:r>
            <a:r>
              <a:rPr lang="ru-RU" sz="1200" dirty="0" smtClean="0"/>
              <a:t>приборах </a:t>
            </a:r>
            <a:r>
              <a:rPr lang="en-US" sz="1200" dirty="0" smtClean="0"/>
              <a:t>Ti25/TiR1/Ti32/TiR32</a:t>
            </a:r>
            <a:endParaRPr lang="en-US" sz="1200" dirty="0"/>
          </a:p>
        </p:txBody>
      </p:sp>
      <p:sp>
        <p:nvSpPr>
          <p:cNvPr id="342033" name="Text Box 17"/>
          <p:cNvSpPr txBox="1">
            <a:spLocks noChangeArrowheads="1"/>
          </p:cNvSpPr>
          <p:nvPr/>
        </p:nvSpPr>
        <p:spPr bwMode="auto">
          <a:xfrm>
            <a:off x="323850" y="1340768"/>
            <a:ext cx="5849938" cy="276225"/>
          </a:xfrm>
          <a:prstGeom prst="rect">
            <a:avLst/>
          </a:prstGeom>
          <a:noFill/>
          <a:ln w="12700" algn="ctr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342900" indent="-34290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1" algn="ctr" eaLnBrk="1" hangingPunct="1">
              <a:buSzPct val="100000"/>
            </a:pPr>
            <a:r>
              <a:rPr lang="ru-RU" sz="1200" dirty="0"/>
              <a:t>Все режимы просмотра </a:t>
            </a:r>
            <a:r>
              <a:rPr lang="en-US" sz="1200" dirty="0"/>
              <a:t>IR-Fusion</a:t>
            </a:r>
            <a:r>
              <a:rPr lang="ru-RU" sz="1200" dirty="0"/>
              <a:t> доступны в ПО для всех моделей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714388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2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4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2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4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2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2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2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2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32" grpId="0" animBg="1"/>
      <p:bldP spid="3420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Обзор моделей тепловизоров </a:t>
            </a:r>
            <a:r>
              <a:rPr lang="en-US" dirty="0" smtClean="0"/>
              <a:t>Fluke: P3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/>
              <a:t>Шесть моделей: </a:t>
            </a:r>
            <a:r>
              <a:rPr lang="en-US" sz="2400" dirty="0" smtClean="0"/>
              <a:t>Ti32, Ti29, Ti27, TiR32, TiR29, TiR27</a:t>
            </a:r>
          </a:p>
          <a:p>
            <a:r>
              <a:rPr lang="ru-RU" sz="2400" dirty="0" smtClean="0"/>
              <a:t>Тепловизоры высокого разрешения с высокой тепловой чувствительностью: 0.05 °С</a:t>
            </a:r>
          </a:p>
          <a:p>
            <a:r>
              <a:rPr lang="ru-RU" sz="2400" dirty="0" smtClean="0"/>
              <a:t>Размер ИК изображения: 320х240 (32), </a:t>
            </a:r>
            <a:r>
              <a:rPr lang="uk-UA" sz="2400" dirty="0" smtClean="0"/>
              <a:t>280х210 (29), 240х180 (27)</a:t>
            </a:r>
          </a:p>
          <a:p>
            <a:r>
              <a:rPr lang="ru-RU" sz="2400" dirty="0" smtClean="0"/>
              <a:t>Функция </a:t>
            </a:r>
            <a:r>
              <a:rPr lang="en-US" sz="2400" dirty="0" smtClean="0"/>
              <a:t>IR Fusion</a:t>
            </a:r>
            <a:r>
              <a:rPr lang="ru-RU" sz="2400" dirty="0" smtClean="0"/>
              <a:t>: объединение видимого и ИК изображения</a:t>
            </a:r>
            <a:endParaRPr lang="en-US" sz="2400" dirty="0" smtClean="0"/>
          </a:p>
          <a:p>
            <a:r>
              <a:rPr lang="ru-RU" sz="2400" dirty="0" smtClean="0"/>
              <a:t>Ударопрочность: выдерживают падение с высоты 2 м</a:t>
            </a:r>
            <a:endParaRPr lang="en-US" sz="2400" dirty="0"/>
          </a:p>
        </p:txBody>
      </p:sp>
      <p:pic>
        <p:nvPicPr>
          <p:cNvPr id="4" name="Picture 2" descr="D:\My Documents\Outlook\Attach\F-ti32_f_64a_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549400"/>
            <a:ext cx="1720850" cy="296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D:\My Documents\Outlook\Attach\F-tiR32_20a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52496" y="4221088"/>
            <a:ext cx="1423960" cy="2305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98736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"/>
            <a:ext cx="7162800" cy="137160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Тепловизоры </a:t>
            </a:r>
            <a:r>
              <a:rPr lang="en-US" sz="3200" dirty="0">
                <a:solidFill>
                  <a:schemeClr val="tx1"/>
                </a:solidFill>
              </a:rPr>
              <a:t>Fluke </a:t>
            </a:r>
            <a:r>
              <a:rPr lang="en-US" sz="3200" dirty="0" smtClean="0">
                <a:solidFill>
                  <a:schemeClr val="tx1"/>
                </a:solidFill>
              </a:rPr>
              <a:t>P3</a:t>
            </a:r>
            <a:endParaRPr lang="en-US" sz="3200" dirty="0">
              <a:solidFill>
                <a:schemeClr val="tx1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8511398"/>
              </p:ext>
            </p:extLst>
          </p:nvPr>
        </p:nvGraphicFramePr>
        <p:xfrm>
          <a:off x="381002" y="1727200"/>
          <a:ext cx="8438063" cy="359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0735"/>
                <a:gridCol w="1158528"/>
                <a:gridCol w="1295400"/>
                <a:gridCol w="1143000"/>
                <a:gridCol w="1012755"/>
                <a:gridCol w="1151306"/>
                <a:gridCol w="103633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Модель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Ti32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Ti29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Ti27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TiR32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TiR29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TiR27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Приемник</a:t>
                      </a:r>
                      <a:r>
                        <a:rPr lang="ru-RU" sz="1600" baseline="0" dirty="0" smtClean="0"/>
                        <a:t> излучения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320х240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280х210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240х180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320х240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280х210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240х180</a:t>
                      </a:r>
                      <a:endParaRPr lang="en-US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Диапазон температур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-20...600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-20...600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-20...600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-20...150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-20...150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-20...150</a:t>
                      </a:r>
                      <a:endParaRPr lang="en-US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Чувствит.,</a:t>
                      </a:r>
                      <a:r>
                        <a:rPr lang="uk-UA" sz="1600" baseline="0" dirty="0" smtClean="0"/>
                        <a:t> К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0,045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0,045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0,045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0,040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0,04</a:t>
                      </a:r>
                      <a:r>
                        <a:rPr lang="ru-RU" sz="1600" dirty="0" smtClean="0"/>
                        <a:t>0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/>
                        <a:t>0,040</a:t>
                      </a:r>
                      <a:endParaRPr lang="en-US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Поле зрения</a:t>
                      </a:r>
                      <a:r>
                        <a:rPr lang="en-US" sz="1600" dirty="0" smtClean="0"/>
                        <a:t>,</a:t>
                      </a:r>
                      <a:r>
                        <a:rPr lang="en-US" sz="1600" baseline="0" dirty="0" smtClean="0"/>
                        <a:t> °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23x17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23x17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23x17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23x17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23x17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23x17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IFOV, </a:t>
                      </a:r>
                      <a:r>
                        <a:rPr lang="ru-RU" sz="1600" dirty="0" smtClean="0"/>
                        <a:t>мрад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1,25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1,25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1,25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1,25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1,25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1,25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IR-Fusion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+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+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+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+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+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+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Цветовая сигнализация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Перегрев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Перегрев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Перегрев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Точка росы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Точка росы</a:t>
                      </a:r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Точка росы</a:t>
                      </a:r>
                      <a:endParaRPr lang="en-US" sz="16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D:\My Documents\Outlook\Attach\F-ti32_f_64a_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6268" y="5329282"/>
            <a:ext cx="930836" cy="160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D:\My Documents\Outlook\Attach\F-tiR32_20a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7104" y="5286168"/>
            <a:ext cx="970911" cy="1571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895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76200"/>
            <a:ext cx="6400800" cy="1264568"/>
          </a:xfrm>
        </p:spPr>
        <p:txBody>
          <a:bodyPr>
            <a:normAutofit/>
          </a:bodyPr>
          <a:lstStyle/>
          <a:p>
            <a:r>
              <a:rPr lang="ru-RU" dirty="0" smtClean="0"/>
              <a:t>Новинка от </a:t>
            </a:r>
            <a:r>
              <a:rPr lang="en-US" dirty="0" smtClean="0"/>
              <a:t>Fluke: </a:t>
            </a:r>
            <a:r>
              <a:rPr lang="ru-RU" dirty="0" smtClean="0"/>
              <a:t>Появились самые простые в использовании тепловизоры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z="2000" dirty="0" smtClean="0">
                <a:solidFill>
                  <a:srgbClr val="000000">
                    <a:lumMod val="50000"/>
                  </a:srgbClr>
                </a:solidFill>
              </a:rPr>
              <a:t>Семь</a:t>
            </a:r>
            <a:r>
              <a:rPr lang="en-US" sz="2000" dirty="0" smtClean="0">
                <a:solidFill>
                  <a:srgbClr val="000000">
                    <a:lumMod val="50000"/>
                  </a:srgbClr>
                </a:solidFill>
              </a:rPr>
              <a:t> </a:t>
            </a:r>
            <a:r>
              <a:rPr lang="ru-RU" sz="2000" i="1" dirty="0" smtClean="0">
                <a:solidFill>
                  <a:srgbClr val="000000">
                    <a:lumMod val="50000"/>
                  </a:srgbClr>
                </a:solidFill>
              </a:rPr>
              <a:t>новых</a:t>
            </a:r>
            <a:r>
              <a:rPr lang="en-US" sz="2000" dirty="0" smtClean="0">
                <a:solidFill>
                  <a:srgbClr val="000000">
                    <a:lumMod val="50000"/>
                  </a:srgbClr>
                </a:solidFill>
              </a:rPr>
              <a:t> </a:t>
            </a:r>
            <a:r>
              <a:rPr lang="ru-RU" sz="2000" dirty="0" smtClean="0">
                <a:solidFill>
                  <a:srgbClr val="000000">
                    <a:lumMod val="50000"/>
                  </a:srgbClr>
                </a:solidFill>
              </a:rPr>
              <a:t>моделей</a:t>
            </a:r>
            <a:endParaRPr lang="en-US" sz="2000" dirty="0" smtClean="0">
              <a:solidFill>
                <a:srgbClr val="000000">
                  <a:lumMod val="50000"/>
                </a:srgbClr>
              </a:solidFill>
            </a:endParaRPr>
          </a:p>
          <a:p>
            <a:pPr lvl="1"/>
            <a:r>
              <a:rPr lang="en-US" dirty="0" smtClean="0">
                <a:solidFill>
                  <a:srgbClr val="000000">
                    <a:lumMod val="50000"/>
                  </a:srgbClr>
                </a:solidFill>
              </a:rPr>
              <a:t>Ti125, </a:t>
            </a:r>
            <a:r>
              <a:rPr lang="en-US" dirty="0" smtClean="0">
                <a:solidFill>
                  <a:srgbClr val="000000">
                    <a:lumMod val="50000"/>
                  </a:srgbClr>
                </a:solidFill>
              </a:rPr>
              <a:t>Ti110</a:t>
            </a:r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, </a:t>
            </a:r>
            <a:r>
              <a:rPr lang="en-US" dirty="0" smtClean="0">
                <a:solidFill>
                  <a:srgbClr val="000000">
                    <a:lumMod val="50000"/>
                  </a:srgbClr>
                </a:solidFill>
              </a:rPr>
              <a:t>Ti105</a:t>
            </a:r>
            <a:r>
              <a:rPr lang="en-US" dirty="0" smtClean="0">
                <a:solidFill>
                  <a:srgbClr val="000000">
                    <a:lumMod val="50000"/>
                  </a:srgbClr>
                </a:solidFill>
              </a:rPr>
              <a:t> </a:t>
            </a:r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для промышленного и коммерческого использования</a:t>
            </a:r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lvl="1"/>
            <a:r>
              <a:rPr lang="en-US" dirty="0" smtClean="0">
                <a:solidFill>
                  <a:srgbClr val="000000">
                    <a:lumMod val="50000"/>
                  </a:srgbClr>
                </a:solidFill>
              </a:rPr>
              <a:t>TiR125, </a:t>
            </a:r>
            <a:r>
              <a:rPr lang="en-US" dirty="0" smtClean="0">
                <a:solidFill>
                  <a:srgbClr val="000000">
                    <a:lumMod val="50000"/>
                  </a:srgbClr>
                </a:solidFill>
              </a:rPr>
              <a:t>TiR110, TiR105 </a:t>
            </a:r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для диагностики зданий</a:t>
            </a:r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lvl="1"/>
            <a:r>
              <a:rPr lang="en-US" dirty="0" smtClean="0">
                <a:solidFill>
                  <a:srgbClr val="000000">
                    <a:lumMod val="50000"/>
                  </a:srgbClr>
                </a:solidFill>
              </a:rPr>
              <a:t>Ti100 </a:t>
            </a:r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для общего применения</a:t>
            </a:r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lvl="1"/>
            <a:endParaRPr lang="en-US" dirty="0">
              <a:solidFill>
                <a:srgbClr val="000000">
                  <a:lumMod val="50000"/>
                </a:srgbClr>
              </a:solidFill>
            </a:endParaRPr>
          </a:p>
          <a:p>
            <a:pPr lvl="0"/>
            <a:r>
              <a:rPr lang="en-US" sz="2000" dirty="0" smtClean="0">
                <a:solidFill>
                  <a:srgbClr val="000000">
                    <a:lumMod val="50000"/>
                  </a:srgbClr>
                </a:solidFill>
              </a:rPr>
              <a:t> </a:t>
            </a:r>
            <a:r>
              <a:rPr lang="ru-RU" sz="2000" dirty="0" smtClean="0">
                <a:solidFill>
                  <a:srgbClr val="000000">
                    <a:lumMod val="50000"/>
                  </a:srgbClr>
                </a:solidFill>
              </a:rPr>
              <a:t>Шесть</a:t>
            </a:r>
            <a:r>
              <a:rPr lang="en-US" sz="2000" dirty="0" smtClean="0">
                <a:solidFill>
                  <a:srgbClr val="000000">
                    <a:lumMod val="50000"/>
                  </a:srgbClr>
                </a:solidFill>
              </a:rPr>
              <a:t> </a:t>
            </a:r>
            <a:r>
              <a:rPr lang="ru-RU" sz="2000" i="1" dirty="0" smtClean="0">
                <a:solidFill>
                  <a:srgbClr val="000000">
                    <a:lumMod val="50000"/>
                  </a:srgbClr>
                </a:solidFill>
              </a:rPr>
              <a:t>новых</a:t>
            </a:r>
            <a:r>
              <a:rPr lang="en-US" sz="2000" dirty="0" smtClean="0">
                <a:solidFill>
                  <a:srgbClr val="000000">
                    <a:lumMod val="50000"/>
                  </a:srgbClr>
                </a:solidFill>
              </a:rPr>
              <a:t> </a:t>
            </a:r>
            <a:r>
              <a:rPr lang="ru-RU" sz="2000" dirty="0" smtClean="0">
                <a:solidFill>
                  <a:srgbClr val="000000">
                    <a:lumMod val="50000"/>
                  </a:srgbClr>
                </a:solidFill>
              </a:rPr>
              <a:t>технологий</a:t>
            </a:r>
            <a:endParaRPr lang="en-US" sz="2000" dirty="0" smtClean="0">
              <a:solidFill>
                <a:srgbClr val="000000">
                  <a:lumMod val="50000"/>
                </a:srgbClr>
              </a:solidFill>
            </a:endParaRPr>
          </a:p>
          <a:p>
            <a:pPr lvl="1"/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Система фокусировки </a:t>
            </a:r>
            <a:r>
              <a:rPr lang="en-US" dirty="0" smtClean="0">
                <a:solidFill>
                  <a:srgbClr val="000000">
                    <a:lumMod val="50000"/>
                  </a:srgbClr>
                </a:solidFill>
              </a:rPr>
              <a:t>IR-</a:t>
            </a:r>
            <a:r>
              <a:rPr lang="en-US" dirty="0" err="1" smtClean="0">
                <a:solidFill>
                  <a:srgbClr val="000000">
                    <a:lumMod val="50000"/>
                  </a:srgbClr>
                </a:solidFill>
              </a:rPr>
              <a:t>Optiflex</a:t>
            </a:r>
            <a:r>
              <a:rPr lang="en-US" baseline="30000" dirty="0" err="1" smtClean="0">
                <a:solidFill>
                  <a:srgbClr val="000000">
                    <a:lumMod val="50000"/>
                  </a:srgbClr>
                </a:solidFill>
              </a:rPr>
              <a:t>TM</a:t>
            </a:r>
            <a:endParaRPr lang="ru-RU" baseline="30000" dirty="0" smtClean="0">
              <a:solidFill>
                <a:srgbClr val="000000">
                  <a:lumMod val="50000"/>
                </a:srgbClr>
              </a:solidFill>
            </a:endParaRPr>
          </a:p>
          <a:p>
            <a:pPr lvl="1"/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Технология </a:t>
            </a:r>
            <a:r>
              <a:rPr lang="en-US" dirty="0" smtClean="0">
                <a:solidFill>
                  <a:srgbClr val="000000">
                    <a:lumMod val="50000"/>
                  </a:srgbClr>
                </a:solidFill>
              </a:rPr>
              <a:t>IR-Fusion®</a:t>
            </a:r>
          </a:p>
          <a:p>
            <a:pPr lvl="1"/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Надежная работа одной рукой</a:t>
            </a:r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lvl="1"/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Несколько режимов видеозаписи</a:t>
            </a:r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lvl="1"/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Система аннотации </a:t>
            </a:r>
            <a:r>
              <a:rPr lang="en-US" dirty="0" smtClean="0">
                <a:solidFill>
                  <a:srgbClr val="000000">
                    <a:lumMod val="50000"/>
                  </a:srgbClr>
                </a:solidFill>
              </a:rPr>
              <a:t>IR-</a:t>
            </a:r>
            <a:r>
              <a:rPr lang="en-US" dirty="0" err="1" smtClean="0">
                <a:solidFill>
                  <a:srgbClr val="000000">
                    <a:lumMod val="50000"/>
                  </a:srgbClr>
                </a:solidFill>
              </a:rPr>
              <a:t>PhotoNotes</a:t>
            </a:r>
            <a:r>
              <a:rPr lang="en-US" baseline="30000" dirty="0" err="1" smtClean="0">
                <a:solidFill>
                  <a:srgbClr val="000000">
                    <a:lumMod val="50000"/>
                  </a:srgbClr>
                </a:solidFill>
              </a:rPr>
              <a:t>TM</a:t>
            </a:r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lvl="1"/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Электронный компас</a:t>
            </a:r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</p:txBody>
      </p:sp>
      <p:pic>
        <p:nvPicPr>
          <p:cNvPr id="7" name="Picture 6" descr="F-Ti125_03a_FPO_Mask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447800"/>
            <a:ext cx="2416512" cy="50484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5241" y="2133599"/>
            <a:ext cx="834796" cy="109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620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Фокусировка </a:t>
            </a:r>
            <a:r>
              <a:rPr lang="ru-RU" i="1" dirty="0" smtClean="0"/>
              <a:t>стала простой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562600" cy="4267200"/>
          </a:xfrm>
        </p:spPr>
        <p:txBody>
          <a:bodyPr>
            <a:normAutofit fontScale="92500" lnSpcReduction="10000"/>
          </a:bodyPr>
          <a:lstStyle/>
          <a:p>
            <a:pPr marL="0" lvl="1" indent="0">
              <a:buNone/>
            </a:pPr>
            <a:r>
              <a:rPr lang="ru-RU" b="1" dirty="0" smtClean="0">
                <a:solidFill>
                  <a:srgbClr val="000000">
                    <a:lumMod val="50000"/>
                  </a:srgbClr>
                </a:solidFill>
              </a:rPr>
              <a:t>Система фокусировки </a:t>
            </a:r>
            <a:r>
              <a:rPr lang="en-US" b="1" dirty="0" smtClean="0">
                <a:solidFill>
                  <a:srgbClr val="000000">
                    <a:lumMod val="50000"/>
                  </a:srgbClr>
                </a:solidFill>
              </a:rPr>
              <a:t>IR-</a:t>
            </a:r>
            <a:r>
              <a:rPr lang="en-US" b="1" dirty="0" err="1" smtClean="0">
                <a:solidFill>
                  <a:srgbClr val="000000">
                    <a:lumMod val="50000"/>
                  </a:srgbClr>
                </a:solidFill>
              </a:rPr>
              <a:t>Optiflex</a:t>
            </a:r>
            <a:r>
              <a:rPr lang="en-US" b="1" baseline="30000" dirty="0" err="1" smtClean="0">
                <a:solidFill>
                  <a:srgbClr val="000000">
                    <a:lumMod val="50000"/>
                  </a:srgbClr>
                </a:solidFill>
              </a:rPr>
              <a:t>TM</a:t>
            </a:r>
            <a:endParaRPr lang="en-US" b="1" dirty="0" smtClean="0">
              <a:solidFill>
                <a:srgbClr val="000000">
                  <a:lumMod val="50000"/>
                </a:srgbClr>
              </a:solidFill>
            </a:endParaRPr>
          </a:p>
          <a:p>
            <a:pPr marL="0" lvl="1" indent="-274320"/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marL="0" lvl="1" indent="-273050"/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Сочетание простоты работы без фокусировки (с фиксированным фокусом) и гибкости ручной фокусировки</a:t>
            </a:r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marL="0" lvl="1" indent="-274320"/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marL="0" lvl="1" indent="-274320"/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Система без фокусировки </a:t>
            </a:r>
            <a:r>
              <a:rPr lang="en-US" dirty="0" smtClean="0">
                <a:solidFill>
                  <a:srgbClr val="000000">
                    <a:lumMod val="50000"/>
                  </a:srgbClr>
                </a:solidFill>
              </a:rPr>
              <a:t>IR-</a:t>
            </a:r>
            <a:r>
              <a:rPr lang="en-US" dirty="0" err="1" smtClean="0">
                <a:solidFill>
                  <a:srgbClr val="000000">
                    <a:lumMod val="50000"/>
                  </a:srgbClr>
                </a:solidFill>
              </a:rPr>
              <a:t>Optiflex</a:t>
            </a:r>
            <a:r>
              <a:rPr lang="en-US" baseline="30000" dirty="0" err="1" smtClean="0">
                <a:solidFill>
                  <a:srgbClr val="000000">
                    <a:lumMod val="50000"/>
                  </a:srgbClr>
                </a:solidFill>
              </a:rPr>
              <a:t>TM</a:t>
            </a:r>
            <a:r>
              <a:rPr lang="en-US" b="1" baseline="30000" dirty="0" smtClean="0">
                <a:solidFill>
                  <a:srgbClr val="000000">
                    <a:lumMod val="50000"/>
                  </a:srgbClr>
                </a:solidFill>
              </a:rPr>
              <a:t> </a:t>
            </a:r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обеспечивает необходимую фокусировку </a:t>
            </a:r>
            <a:r>
              <a:rPr lang="ru-RU" dirty="0" err="1" smtClean="0">
                <a:solidFill>
                  <a:srgbClr val="000000">
                    <a:lumMod val="50000"/>
                  </a:srgbClr>
                </a:solidFill>
              </a:rPr>
              <a:t>тепловизора</a:t>
            </a:r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 с расстояния 1,2м и дальше</a:t>
            </a:r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marL="0" lvl="1" indent="-274320"/>
            <a:endParaRPr lang="en-US" dirty="0">
              <a:solidFill>
                <a:srgbClr val="000000">
                  <a:lumMod val="50000"/>
                </a:srgbClr>
              </a:solidFill>
            </a:endParaRPr>
          </a:p>
          <a:p>
            <a:pPr marL="0" lvl="1" indent="-274320"/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Переключение в режим ручной фокусировки для съемки с близкого расстояния</a:t>
            </a:r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marL="0" lvl="1" indent="-274320"/>
            <a:endParaRPr lang="en-US" dirty="0">
              <a:solidFill>
                <a:srgbClr val="000000">
                  <a:lumMod val="50000"/>
                </a:srgbClr>
              </a:solidFill>
            </a:endParaRPr>
          </a:p>
          <a:p>
            <a:pPr marL="0" lvl="1" indent="0">
              <a:buNone/>
            </a:pPr>
            <a:endParaRPr lang="en-US" i="1" dirty="0" smtClean="0">
              <a:solidFill>
                <a:srgbClr val="000000">
                  <a:lumMod val="50000"/>
                </a:srgbClr>
              </a:solidFill>
            </a:endParaRPr>
          </a:p>
          <a:p>
            <a:pPr marL="0" lvl="1" indent="0">
              <a:buNone/>
            </a:pPr>
            <a:r>
              <a:rPr lang="ru-RU" i="1" dirty="0" smtClean="0">
                <a:solidFill>
                  <a:srgbClr val="000000">
                    <a:lumMod val="50000"/>
                  </a:srgbClr>
                </a:solidFill>
              </a:rPr>
              <a:t>Обследование выполняется значительно быстрее и при этом изображение всегда будет гарантированно иметь идеальную фокусировку</a:t>
            </a:r>
            <a:endParaRPr lang="en-US" i="1" dirty="0">
              <a:solidFill>
                <a:srgbClr val="000000">
                  <a:lumMod val="50000"/>
                </a:srgb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1676401"/>
            <a:ext cx="232667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4648200"/>
            <a:ext cx="990600" cy="1317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6445" y="4648200"/>
            <a:ext cx="990600" cy="1317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83555" y="6003898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0" dirty="0" smtClean="0">
                <a:solidFill>
                  <a:srgbClr val="000000"/>
                </a:solidFill>
                <a:latin typeface="Arial"/>
              </a:rPr>
              <a:t>Плюс имеется возможность ручной фокусировки для съемки с близкого расстояния</a:t>
            </a:r>
            <a:endParaRPr lang="en-US" sz="800" b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8400" y="6006547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800" b="0" dirty="0" smtClean="0">
                <a:solidFill>
                  <a:srgbClr val="000000"/>
                </a:solidFill>
                <a:latin typeface="Arial"/>
              </a:rPr>
              <a:t>С расстояний </a:t>
            </a:r>
            <a:r>
              <a:rPr lang="en-US" sz="800" b="0" dirty="0" smtClean="0">
                <a:solidFill>
                  <a:srgbClr val="000000"/>
                </a:solidFill>
                <a:latin typeface="Arial"/>
              </a:rPr>
              <a:t>1</a:t>
            </a:r>
            <a:r>
              <a:rPr lang="ru-RU" sz="800" b="0" dirty="0" smtClean="0">
                <a:solidFill>
                  <a:srgbClr val="000000"/>
                </a:solidFill>
                <a:latin typeface="Arial"/>
              </a:rPr>
              <a:t>,</a:t>
            </a:r>
            <a:r>
              <a:rPr lang="en-US" sz="800" b="0" dirty="0" smtClean="0">
                <a:solidFill>
                  <a:srgbClr val="000000"/>
                </a:solidFill>
                <a:latin typeface="Arial"/>
              </a:rPr>
              <a:t>2</a:t>
            </a:r>
            <a:r>
              <a:rPr lang="ru-RU" sz="800" b="0" dirty="0" smtClean="0">
                <a:solidFill>
                  <a:srgbClr val="000000"/>
                </a:solidFill>
                <a:latin typeface="Arial"/>
              </a:rPr>
              <a:t>м</a:t>
            </a:r>
            <a:r>
              <a:rPr lang="en-US" sz="800" b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800" b="0" dirty="0" smtClean="0">
                <a:solidFill>
                  <a:srgbClr val="000000"/>
                </a:solidFill>
                <a:latin typeface="Arial"/>
              </a:rPr>
              <a:t>всегда четкий фокус</a:t>
            </a:r>
            <a:endParaRPr lang="en-US" sz="800" b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7351645" y="5105400"/>
            <a:ext cx="268355" cy="6096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86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76200"/>
            <a:ext cx="6400800" cy="1143000"/>
          </a:xfrm>
        </p:spPr>
        <p:txBody>
          <a:bodyPr/>
          <a:lstStyle/>
          <a:p>
            <a:r>
              <a:rPr lang="ru-RU" dirty="0" smtClean="0"/>
              <a:t>Тепловидение</a:t>
            </a:r>
            <a:r>
              <a:rPr lang="en-US" dirty="0" smtClean="0"/>
              <a:t> </a:t>
            </a:r>
            <a:r>
              <a:rPr lang="ru-RU" i="1" dirty="0" smtClean="0"/>
              <a:t>стало простым</a:t>
            </a:r>
            <a:endParaRPr lang="en-US" i="1" dirty="0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60198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74320" lvl="1" indent="0">
              <a:buNone/>
            </a:pPr>
            <a:r>
              <a:rPr lang="ru-RU" b="1" dirty="0" smtClean="0">
                <a:solidFill>
                  <a:srgbClr val="000000">
                    <a:lumMod val="50000"/>
                  </a:srgbClr>
                </a:solidFill>
              </a:rPr>
              <a:t>Запатентованная технология </a:t>
            </a:r>
            <a:r>
              <a:rPr lang="en-US" b="1" dirty="0" smtClean="0">
                <a:solidFill>
                  <a:srgbClr val="000000">
                    <a:lumMod val="50000"/>
                  </a:srgbClr>
                </a:solidFill>
              </a:rPr>
              <a:t>IR-Fusion®</a:t>
            </a:r>
          </a:p>
          <a:p>
            <a:pPr lvl="1"/>
            <a:r>
              <a:rPr lang="ru-RU" dirty="0" smtClean="0">
                <a:solidFill>
                  <a:srgbClr val="000000">
                    <a:lumMod val="50000"/>
                  </a:srgbClr>
                </a:solidFill>
              </a:rPr>
              <a:t>Режим «кадр в кадре»</a:t>
            </a:r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marL="274320" lvl="1" indent="0">
              <a:buNone/>
            </a:pPr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marL="274320" lvl="1" indent="0">
              <a:buNone/>
            </a:pPr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  <a:p>
            <a:pPr lvl="1"/>
            <a:endParaRPr lang="en-US" dirty="0">
              <a:solidFill>
                <a:srgbClr val="000000">
                  <a:lumMod val="50000"/>
                </a:srgbClr>
              </a:solidFill>
            </a:endParaRPr>
          </a:p>
          <a:p>
            <a:pPr lvl="1"/>
            <a:endParaRPr lang="en-US" dirty="0" smtClean="0">
              <a:solidFill>
                <a:srgbClr val="000000">
                  <a:lumMod val="50000"/>
                </a:srgbClr>
              </a:solidFill>
            </a:endParaRPr>
          </a:p>
        </p:txBody>
      </p:sp>
      <p:pic>
        <p:nvPicPr>
          <p:cNvPr id="7" name="Picture 6" descr="F-Ti125_03a_FPO_Mask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447800"/>
            <a:ext cx="2416512" cy="50484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5241" y="2133599"/>
            <a:ext cx="834796" cy="109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2342349"/>
            <a:ext cx="819150" cy="1087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31189" y="2343787"/>
            <a:ext cx="23622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050" b="0" dirty="0" smtClean="0">
                <a:solidFill>
                  <a:srgbClr val="000000"/>
                </a:solidFill>
                <a:latin typeface="Arial"/>
              </a:rPr>
              <a:t>Создает окно с ИК изображением, окруженным изображением в видимом спектре, для простой идентификации тепловых аномалий</a:t>
            </a:r>
            <a:endParaRPr lang="en-US" sz="1050" b="0" dirty="0" smtClean="0">
              <a:solidFill>
                <a:srgbClr val="000000"/>
              </a:solidFill>
              <a:latin typeface="Arial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050" b="0" dirty="0" smtClean="0">
                <a:solidFill>
                  <a:srgbClr val="000000"/>
                </a:solidFill>
                <a:latin typeface="Arial"/>
              </a:rPr>
              <a:t>Обеспечивает рамку в виде опорного видимого изображения для того, чтобы видеть окружающие условия</a:t>
            </a:r>
            <a:endParaRPr lang="en-US" sz="1050" b="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9050" y="2340912"/>
            <a:ext cx="819150" cy="1099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48200" y="2341293"/>
            <a:ext cx="1600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050" b="0" dirty="0" smtClean="0">
                <a:solidFill>
                  <a:srgbClr val="000000"/>
                </a:solidFill>
                <a:latin typeface="Arial"/>
              </a:rPr>
              <a:t>Объединяет видимое и инфракрасное изображения для создания единого изображения и точного указания на проблемы</a:t>
            </a:r>
            <a:endParaRPr lang="en-US" sz="1050" b="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246" y="4584940"/>
            <a:ext cx="2554013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32272" y="3962400"/>
            <a:ext cx="4038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dirty="0" smtClean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Просмотр изображений портретной и ландшафтной ориентации</a:t>
            </a:r>
            <a:endParaRPr lang="en-US" sz="1600" dirty="0">
              <a:solidFill>
                <a:srgbClr val="000000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1996607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600" b="0" dirty="0" smtClean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Режим </a:t>
            </a:r>
            <a:r>
              <a:rPr lang="en-US" sz="1600" b="0" dirty="0" err="1" smtClean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AutoBlend</a:t>
            </a:r>
            <a:r>
              <a:rPr lang="en-US" sz="1600" b="0" baseline="30000" dirty="0" err="1" smtClean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TM</a:t>
            </a:r>
            <a:endParaRPr lang="en-US" sz="1600" b="0" dirty="0">
              <a:solidFill>
                <a:srgbClr val="000000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2208" y="5715000"/>
            <a:ext cx="5372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0" i="1" dirty="0" smtClean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Поможет вам обнаруживать, диагностировать и сообщать о проблемах быстрее и проще</a:t>
            </a:r>
            <a:endParaRPr lang="en-US" sz="1600" b="0" i="1" dirty="0">
              <a:solidFill>
                <a:srgbClr val="000000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51603"/>
            <a:ext cx="22860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029200" y="4419600"/>
            <a:ext cx="838200" cy="6225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32109" y="5083842"/>
            <a:ext cx="23622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050" b="0" dirty="0" smtClean="0">
                <a:solidFill>
                  <a:srgbClr val="000000"/>
                </a:solidFill>
                <a:latin typeface="Arial"/>
              </a:rPr>
              <a:t>Поворот изображения с помощью кнопки в программе</a:t>
            </a:r>
            <a:r>
              <a:rPr lang="sv-SE" sz="1050" b="0" dirty="0" smtClean="0">
                <a:solidFill>
                  <a:srgbClr val="000000"/>
                </a:solidFill>
                <a:latin typeface="Arial"/>
              </a:rPr>
              <a:t>Smartview</a:t>
            </a:r>
            <a:endParaRPr lang="en-US" sz="1050" b="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631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Создание отчетов</a:t>
            </a:r>
            <a:r>
              <a:rPr lang="en-US" dirty="0" smtClean="0"/>
              <a:t> </a:t>
            </a:r>
            <a:r>
              <a:rPr lang="ru-RU" i="1" dirty="0" smtClean="0"/>
              <a:t>стало проще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5410200" cy="4267200"/>
          </a:xfrm>
        </p:spPr>
        <p:txBody>
          <a:bodyPr/>
          <a:lstStyle/>
          <a:p>
            <a:pPr indent="0">
              <a:buNone/>
            </a:pPr>
            <a:r>
              <a:rPr lang="ru-RU" sz="1600" b="1" dirty="0" smtClean="0">
                <a:solidFill>
                  <a:srgbClr val="000000">
                    <a:lumMod val="50000"/>
                  </a:srgbClr>
                </a:solidFill>
              </a:rPr>
              <a:t>Система аннотаций </a:t>
            </a:r>
            <a:r>
              <a:rPr lang="en-US" sz="1600" b="1" dirty="0" smtClean="0">
                <a:solidFill>
                  <a:srgbClr val="000000">
                    <a:lumMod val="50000"/>
                  </a:srgbClr>
                </a:solidFill>
              </a:rPr>
              <a:t>IR-</a:t>
            </a:r>
            <a:r>
              <a:rPr lang="en-US" sz="1600" b="1" dirty="0" err="1" smtClean="0">
                <a:solidFill>
                  <a:srgbClr val="000000">
                    <a:lumMod val="50000"/>
                  </a:srgbClr>
                </a:solidFill>
              </a:rPr>
              <a:t>PhotoNotes</a:t>
            </a:r>
            <a:r>
              <a:rPr lang="en-US" sz="1600" b="1" baseline="30000" dirty="0" err="1" smtClean="0">
                <a:solidFill>
                  <a:srgbClr val="000000">
                    <a:lumMod val="50000"/>
                  </a:srgbClr>
                </a:solidFill>
              </a:rPr>
              <a:t>TM</a:t>
            </a:r>
            <a:endParaRPr lang="en-US" sz="1600" b="1" dirty="0">
              <a:solidFill>
                <a:srgbClr val="000000">
                  <a:lumMod val="50000"/>
                </a:srgbClr>
              </a:solidFill>
            </a:endParaRPr>
          </a:p>
          <a:p>
            <a:pPr marL="342900" indent="-342900"/>
            <a:r>
              <a:rPr lang="ru-RU" sz="1600" dirty="0" smtClean="0">
                <a:solidFill>
                  <a:srgbClr val="000000">
                    <a:lumMod val="50000"/>
                  </a:srgbClr>
                </a:solidFill>
              </a:rPr>
              <a:t>Сохранение до трех цифровых фотографий на изображение</a:t>
            </a:r>
            <a:endParaRPr lang="en-US" sz="1600" dirty="0">
              <a:solidFill>
                <a:srgbClr val="000000">
                  <a:lumMod val="50000"/>
                </a:srgbClr>
              </a:solidFill>
            </a:endParaRPr>
          </a:p>
          <a:p>
            <a:pPr marL="342900" indent="-342900"/>
            <a:endParaRPr lang="en-US" dirty="0"/>
          </a:p>
          <a:p>
            <a:pPr marL="342900" indent="-342900"/>
            <a:endParaRPr lang="en-US" dirty="0" smtClean="0"/>
          </a:p>
          <a:p>
            <a:pPr indent="0">
              <a:buNone/>
            </a:pPr>
            <a:endParaRPr lang="en-US" dirty="0" smtClean="0"/>
          </a:p>
          <a:p>
            <a:pPr indent="0">
              <a:buNone/>
            </a:pPr>
            <a:endParaRPr lang="en-US" dirty="0"/>
          </a:p>
          <a:p>
            <a:pPr indent="0">
              <a:buNone/>
            </a:pPr>
            <a:r>
              <a:rPr lang="ru-RU" sz="1600" b="1" dirty="0" smtClean="0">
                <a:solidFill>
                  <a:srgbClr val="000000">
                    <a:lumMod val="50000"/>
                  </a:srgbClr>
                </a:solidFill>
              </a:rPr>
              <a:t>Электронный компас</a:t>
            </a:r>
            <a:endParaRPr lang="en-US" sz="1600" b="1" dirty="0">
              <a:solidFill>
                <a:srgbClr val="000000">
                  <a:lumMod val="50000"/>
                </a:srgbClr>
              </a:solidFill>
            </a:endParaRPr>
          </a:p>
          <a:p>
            <a:pPr marL="342900" indent="-342900"/>
            <a:r>
              <a:rPr lang="ru-RU" sz="1600" dirty="0" smtClean="0">
                <a:solidFill>
                  <a:srgbClr val="000000">
                    <a:lumMod val="50000"/>
                  </a:srgbClr>
                </a:solidFill>
              </a:rPr>
              <a:t>Показания компаса по восьми основным направлениям</a:t>
            </a:r>
            <a:endParaRPr lang="en-US" sz="1600" dirty="0">
              <a:solidFill>
                <a:srgbClr val="000000">
                  <a:lumMod val="50000"/>
                </a:srgb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2816526"/>
            <a:ext cx="838200" cy="122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2816524"/>
            <a:ext cx="857250" cy="122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0" y="2802147"/>
            <a:ext cx="832712" cy="1236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2208" y="5715000"/>
            <a:ext cx="5372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0" i="1" dirty="0" smtClean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Простая подготовка отчетов, чтобы избежать неправильной интерпретации</a:t>
            </a:r>
            <a:endParaRPr lang="en-US" sz="1600" b="0" i="1" dirty="0">
              <a:solidFill>
                <a:srgbClr val="000000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pic>
        <p:nvPicPr>
          <p:cNvPr id="9" name="Picture 8" descr="F-Ti125_03a_FPO_Mask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447800"/>
            <a:ext cx="2416512" cy="50484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5241" y="2133599"/>
            <a:ext cx="834796" cy="109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mnasstro\AppData\Local\Microsoft\Windows\Temporary Internet Files\Content.IE5\SU2I8UQG\MC900432597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162" y="4561776"/>
            <a:ext cx="1134260" cy="113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87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409950"/>
            <a:ext cx="2884353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Создание отчетов</a:t>
            </a:r>
            <a:r>
              <a:rPr lang="sv-SE" dirty="0" smtClean="0"/>
              <a:t> </a:t>
            </a:r>
            <a:r>
              <a:rPr lang="ru-RU" i="1" dirty="0" smtClean="0"/>
              <a:t>стало проще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ru-RU" sz="1600" b="1" dirty="0" smtClean="0">
                <a:solidFill>
                  <a:srgbClr val="000000">
                    <a:lumMod val="50000"/>
                  </a:srgbClr>
                </a:solidFill>
              </a:rPr>
              <a:t>Обновление программы </a:t>
            </a:r>
            <a:r>
              <a:rPr lang="en-US" sz="1600" b="1" dirty="0" err="1" smtClean="0">
                <a:solidFill>
                  <a:srgbClr val="000000">
                    <a:lumMod val="50000"/>
                  </a:srgbClr>
                </a:solidFill>
              </a:rPr>
              <a:t>Smartview</a:t>
            </a:r>
            <a:endParaRPr lang="en-US" sz="1600" b="1" dirty="0">
              <a:solidFill>
                <a:srgbClr val="000000">
                  <a:lumMod val="50000"/>
                </a:srgbClr>
              </a:solidFill>
            </a:endParaRPr>
          </a:p>
          <a:p>
            <a:r>
              <a:rPr lang="ru-RU" sz="1600" dirty="0" smtClean="0">
                <a:solidFill>
                  <a:srgbClr val="000000">
                    <a:lumMod val="50000"/>
                  </a:srgbClr>
                </a:solidFill>
              </a:rPr>
              <a:t>Радиометрическое тепловое видео</a:t>
            </a:r>
            <a:endParaRPr lang="nl-NL" sz="1600" dirty="0">
              <a:solidFill>
                <a:srgbClr val="000000">
                  <a:lumMod val="50000"/>
                </a:srgbClr>
              </a:solidFill>
            </a:endParaRPr>
          </a:p>
          <a:p>
            <a:r>
              <a:rPr lang="ru-RU" sz="1600" dirty="0" smtClean="0">
                <a:solidFill>
                  <a:srgbClr val="000000">
                    <a:lumMod val="50000"/>
                  </a:srgbClr>
                </a:solidFill>
              </a:rPr>
              <a:t>Просмотр видео в реальном времени</a:t>
            </a:r>
            <a:endParaRPr lang="nl-NL" sz="1600" dirty="0">
              <a:solidFill>
                <a:srgbClr val="000000">
                  <a:lumMod val="50000"/>
                </a:srgbClr>
              </a:solidFill>
            </a:endParaRPr>
          </a:p>
          <a:p>
            <a:r>
              <a:rPr lang="en-US" sz="1600" dirty="0">
                <a:solidFill>
                  <a:srgbClr val="000000">
                    <a:lumMod val="50000"/>
                  </a:srgbClr>
                </a:solidFill>
              </a:rPr>
              <a:t>IR </a:t>
            </a:r>
            <a:r>
              <a:rPr lang="en-US" sz="1600" dirty="0" err="1" smtClean="0">
                <a:solidFill>
                  <a:srgbClr val="000000">
                    <a:lumMod val="50000"/>
                  </a:srgbClr>
                </a:solidFill>
              </a:rPr>
              <a:t>PhotoNotes</a:t>
            </a:r>
            <a:r>
              <a:rPr lang="en-US" sz="1600" b="1" baseline="30000" dirty="0" err="1">
                <a:solidFill>
                  <a:srgbClr val="000000">
                    <a:lumMod val="50000"/>
                  </a:srgbClr>
                </a:solidFill>
              </a:rPr>
              <a:t>TM</a:t>
            </a:r>
            <a:endParaRPr lang="nl-NL" sz="1600" dirty="0">
              <a:solidFill>
                <a:srgbClr val="000000">
                  <a:lumMod val="50000"/>
                </a:srgbClr>
              </a:solidFill>
            </a:endParaRPr>
          </a:p>
          <a:p>
            <a:r>
              <a:rPr lang="ru-RU" sz="1600" dirty="0" smtClean="0">
                <a:solidFill>
                  <a:srgbClr val="000000">
                    <a:lumMod val="50000"/>
                  </a:srgbClr>
                </a:solidFill>
              </a:rPr>
              <a:t>Поворот изображений/видеоизображения</a:t>
            </a:r>
            <a:endParaRPr lang="nl-NL" sz="1600" dirty="0">
              <a:solidFill>
                <a:srgbClr val="000000">
                  <a:lumMod val="50000"/>
                </a:srgbClr>
              </a:solidFill>
            </a:endParaRPr>
          </a:p>
          <a:p>
            <a:r>
              <a:rPr lang="ru-RU" sz="1600" dirty="0" smtClean="0">
                <a:solidFill>
                  <a:srgbClr val="000000">
                    <a:lumMod val="50000"/>
                  </a:srgbClr>
                </a:solidFill>
              </a:rPr>
              <a:t>Обновление прошивки с помощью</a:t>
            </a:r>
            <a:br>
              <a:rPr lang="ru-RU" sz="1600" dirty="0" smtClean="0">
                <a:solidFill>
                  <a:srgbClr val="000000">
                    <a:lumMod val="50000"/>
                  </a:srgbClr>
                </a:solidFill>
              </a:rPr>
            </a:br>
            <a:r>
              <a:rPr lang="ru-RU" sz="1600" dirty="0" smtClean="0">
                <a:solidFill>
                  <a:srgbClr val="000000">
                    <a:lumMod val="50000"/>
                  </a:srgbClr>
                </a:solidFill>
              </a:rPr>
              <a:t>    </a:t>
            </a:r>
            <a:r>
              <a:rPr lang="en-US" sz="1600" dirty="0" smtClean="0">
                <a:solidFill>
                  <a:srgbClr val="000000">
                    <a:lumMod val="50000"/>
                  </a:srgbClr>
                </a:solidFill>
              </a:rPr>
              <a:t> </a:t>
            </a:r>
            <a:r>
              <a:rPr lang="en-US" sz="1600" dirty="0" err="1">
                <a:solidFill>
                  <a:srgbClr val="000000">
                    <a:lumMod val="50000"/>
                  </a:srgbClr>
                </a:solidFill>
              </a:rPr>
              <a:t>Smartview</a:t>
            </a:r>
            <a:endParaRPr lang="nl-NL" sz="1600" dirty="0">
              <a:solidFill>
                <a:srgbClr val="000000">
                  <a:lumMod val="50000"/>
                </a:srgbClr>
              </a:solidFill>
            </a:endParaRPr>
          </a:p>
          <a:p>
            <a:pPr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2208" y="5715000"/>
            <a:ext cx="5372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0" i="1" dirty="0" smtClean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Создание отчетов и документации стало проще и быстрее</a:t>
            </a:r>
            <a:r>
              <a:rPr lang="en-US" sz="1600" b="0" i="1" dirty="0" smtClean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.  </a:t>
            </a:r>
            <a:endParaRPr lang="en-US" sz="1600" b="0" i="1" dirty="0">
              <a:solidFill>
                <a:srgbClr val="000000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pic>
        <p:nvPicPr>
          <p:cNvPr id="7" name="Picture 6" descr="F-Ti125_03a_FPO_Mask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447800"/>
            <a:ext cx="2416512" cy="50484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5241" y="2133599"/>
            <a:ext cx="834796" cy="109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163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Поиск неисправностей</a:t>
            </a:r>
            <a:r>
              <a:rPr lang="en-US" dirty="0" smtClean="0"/>
              <a:t> </a:t>
            </a:r>
            <a:r>
              <a:rPr lang="ru-RU" i="1" dirty="0" smtClean="0"/>
              <a:t>стал проще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1"/>
            <a:ext cx="5791200" cy="4267200"/>
          </a:xfrm>
        </p:spPr>
        <p:txBody>
          <a:bodyPr/>
          <a:lstStyle/>
          <a:p>
            <a:pPr indent="0">
              <a:buNone/>
            </a:pPr>
            <a:r>
              <a:rPr lang="ru-RU" sz="1600" b="1" dirty="0" smtClean="0">
                <a:solidFill>
                  <a:srgbClr val="000000">
                    <a:lumMod val="50000"/>
                  </a:srgbClr>
                </a:solidFill>
              </a:rPr>
              <a:t>Несколько режимов видеозаписи</a:t>
            </a:r>
            <a:endParaRPr lang="en-US" sz="1600" b="1" dirty="0" smtClean="0">
              <a:solidFill>
                <a:srgbClr val="000000">
                  <a:lumMod val="50000"/>
                </a:srgbClr>
              </a:solidFill>
            </a:endParaRPr>
          </a:p>
          <a:p>
            <a:r>
              <a:rPr lang="ru-RU" sz="1600" dirty="0" smtClean="0">
                <a:solidFill>
                  <a:srgbClr val="000000">
                    <a:lumMod val="50000"/>
                  </a:srgbClr>
                </a:solidFill>
              </a:rPr>
              <a:t>Запись видео в инфракрасном и в видимом спектре с полной поддержкой </a:t>
            </a:r>
            <a:r>
              <a:rPr lang="en-US" sz="1600" dirty="0" smtClean="0">
                <a:solidFill>
                  <a:srgbClr val="000000">
                    <a:lumMod val="50000"/>
                  </a:srgbClr>
                </a:solidFill>
              </a:rPr>
              <a:t>IR-Fusion</a:t>
            </a:r>
            <a:endParaRPr lang="en-US" sz="1600" dirty="0">
              <a:solidFill>
                <a:srgbClr val="000000">
                  <a:lumMod val="50000"/>
                </a:srgbClr>
              </a:solidFill>
            </a:endParaRPr>
          </a:p>
          <a:p>
            <a:pPr indent="0">
              <a:buNone/>
            </a:pPr>
            <a:endParaRPr lang="sv-SE" sz="1600" b="1" dirty="0" smtClean="0">
              <a:solidFill>
                <a:srgbClr val="000000">
                  <a:lumMod val="50000"/>
                </a:srgbClr>
              </a:solidFill>
            </a:endParaRPr>
          </a:p>
          <a:p>
            <a:pPr indent="0">
              <a:buNone/>
            </a:pPr>
            <a:endParaRPr lang="sv-SE" sz="1600" b="1" dirty="0">
              <a:solidFill>
                <a:srgbClr val="000000">
                  <a:lumMod val="50000"/>
                </a:srgbClr>
              </a:solidFill>
            </a:endParaRPr>
          </a:p>
          <a:p>
            <a:pPr indent="0">
              <a:buNone/>
            </a:pPr>
            <a:endParaRPr lang="sv-SE" sz="1600" b="1" dirty="0" smtClean="0">
              <a:solidFill>
                <a:srgbClr val="000000">
                  <a:lumMod val="50000"/>
                </a:srgbClr>
              </a:solidFill>
            </a:endParaRPr>
          </a:p>
          <a:p>
            <a:pPr indent="0">
              <a:buNone/>
            </a:pPr>
            <a:r>
              <a:rPr lang="ru-RU" sz="1600" b="1" dirty="0" smtClean="0">
                <a:solidFill>
                  <a:srgbClr val="000000">
                    <a:lumMod val="50000"/>
                  </a:srgbClr>
                </a:solidFill>
              </a:rPr>
              <a:t>Вывод </a:t>
            </a:r>
            <a:r>
              <a:rPr lang="ru-RU" sz="1600" b="1" dirty="0" err="1" smtClean="0">
                <a:solidFill>
                  <a:srgbClr val="000000">
                    <a:lumMod val="50000"/>
                  </a:srgbClr>
                </a:solidFill>
              </a:rPr>
              <a:t>видеопотока</a:t>
            </a:r>
            <a:endParaRPr lang="en-US" sz="1600" b="1" dirty="0">
              <a:solidFill>
                <a:srgbClr val="000000">
                  <a:lumMod val="50000"/>
                </a:srgbClr>
              </a:solidFill>
            </a:endParaRPr>
          </a:p>
          <a:p>
            <a:r>
              <a:rPr lang="ru-RU" sz="1600" dirty="0" smtClean="0">
                <a:solidFill>
                  <a:srgbClr val="000000">
                    <a:lumMod val="50000"/>
                  </a:srgbClr>
                </a:solidFill>
              </a:rPr>
              <a:t>Вывод видео в реальном времени без необходимости фокусировки на ПК с помощью ПО </a:t>
            </a:r>
            <a:r>
              <a:rPr lang="en-US" sz="1600" dirty="0" err="1" smtClean="0">
                <a:solidFill>
                  <a:srgbClr val="000000">
                    <a:lumMod val="50000"/>
                  </a:srgbClr>
                </a:solidFill>
              </a:rPr>
              <a:t>SmartView</a:t>
            </a:r>
            <a:r>
              <a:rPr lang="en-US" sz="1600" dirty="0">
                <a:solidFill>
                  <a:srgbClr val="000000">
                    <a:lumMod val="50000"/>
                  </a:srgbClr>
                </a:solidFill>
              </a:rPr>
              <a:t>® </a:t>
            </a:r>
            <a:r>
              <a:rPr lang="en-US" sz="1600" dirty="0" smtClean="0">
                <a:solidFill>
                  <a:srgbClr val="000000">
                    <a:lumMod val="50000"/>
                  </a:srgbClr>
                </a:solidFill>
              </a:rPr>
              <a:t>(</a:t>
            </a:r>
            <a:r>
              <a:rPr lang="ru-RU" sz="1600" dirty="0" smtClean="0">
                <a:solidFill>
                  <a:srgbClr val="000000">
                    <a:lumMod val="50000"/>
                  </a:srgbClr>
                </a:solidFill>
              </a:rPr>
              <a:t>либо на дисплей с помощью ПК</a:t>
            </a:r>
            <a:r>
              <a:rPr lang="en-US" sz="1600" dirty="0" smtClean="0">
                <a:solidFill>
                  <a:srgbClr val="000000">
                    <a:lumMod val="50000"/>
                  </a:srgbClr>
                </a:solidFill>
              </a:rPr>
              <a:t>).</a:t>
            </a:r>
            <a:endParaRPr lang="en-US" sz="1600" dirty="0">
              <a:solidFill>
                <a:srgbClr val="000000">
                  <a:lumMod val="50000"/>
                </a:srgbClr>
              </a:solidFill>
            </a:endParaRPr>
          </a:p>
          <a:p>
            <a:pPr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4866382"/>
            <a:ext cx="5486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0" i="1" dirty="0" smtClean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Модели </a:t>
            </a:r>
            <a:r>
              <a:rPr lang="en-US" sz="1600" b="0" i="1" dirty="0" smtClean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Ti125 </a:t>
            </a:r>
            <a:r>
              <a:rPr lang="ru-RU" sz="1600" b="0" i="1" dirty="0" smtClean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и</a:t>
            </a:r>
            <a:r>
              <a:rPr lang="en-US" sz="1600" b="0" i="1" dirty="0" smtClean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 </a:t>
            </a:r>
            <a:r>
              <a:rPr lang="en-US" sz="1600" b="0" i="1" dirty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TiR125 </a:t>
            </a:r>
            <a:r>
              <a:rPr lang="ru-RU" sz="1600" b="0" i="1" dirty="0" smtClean="0">
                <a:solidFill>
                  <a:srgbClr val="000000">
                    <a:lumMod val="50000"/>
                  </a:srgbClr>
                </a:solidFill>
                <a:latin typeface="Arial"/>
                <a:cs typeface="Arial" pitchFamily="34" charset="0"/>
              </a:rPr>
              <a:t>помогут вам выявить трудноуловимые проблемы с помощью анализа видео по кадрам и вывода видео в реальном времени - без необходимости постоянной фокусировки или проблем с глубиной резкости</a:t>
            </a:r>
            <a:endParaRPr lang="en-US" sz="1600" b="0" i="1" dirty="0">
              <a:solidFill>
                <a:srgbClr val="000000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pic>
        <p:nvPicPr>
          <p:cNvPr id="6" name="Picture 5" descr="F-Ti125_03a_FPO_Mask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447800"/>
            <a:ext cx="2416512" cy="50484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5241" y="2133599"/>
            <a:ext cx="834796" cy="109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2845992"/>
            <a:ext cx="1185862" cy="76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787" y="2850947"/>
            <a:ext cx="11844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275" y="2850947"/>
            <a:ext cx="1219200" cy="792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919098"/>
            <a:ext cx="6667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15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76200"/>
            <a:ext cx="6400800" cy="11430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Тепловизоры Fluke </a:t>
            </a:r>
            <a:r>
              <a:rPr lang="en-US" sz="3200" dirty="0" smtClean="0">
                <a:solidFill>
                  <a:schemeClr val="tx1"/>
                </a:solidFill>
              </a:rPr>
              <a:t>Ti1XX</a:t>
            </a:r>
            <a:endParaRPr lang="en-US" sz="3200" dirty="0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7593009"/>
              </p:ext>
            </p:extLst>
          </p:nvPr>
        </p:nvGraphicFramePr>
        <p:xfrm>
          <a:off x="381003" y="1727200"/>
          <a:ext cx="7316886" cy="403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8418"/>
                <a:gridCol w="963779"/>
                <a:gridCol w="1183640"/>
                <a:gridCol w="1031240"/>
                <a:gridCol w="914400"/>
                <a:gridCol w="914400"/>
                <a:gridCol w="91100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Модель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Ti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Ti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110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Ti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105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TiR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TiR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110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tx1"/>
                          </a:solidFill>
                        </a:rPr>
                        <a:t>TiR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105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Приемник</a:t>
                      </a:r>
                      <a:r>
                        <a:rPr lang="ru-RU" sz="1400" baseline="0" dirty="0" smtClean="0"/>
                        <a:t> излучения</a:t>
                      </a:r>
                      <a:endParaRPr lang="en-US" sz="1400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uk-UA" sz="1400" dirty="0" smtClean="0"/>
                        <a:t>160х120</a:t>
                      </a:r>
                      <a:endParaRPr 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Диапазон температур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-20...350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-20...250</a:t>
                      </a:r>
                      <a:endParaRPr lang="en-US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-20...250</a:t>
                      </a:r>
                      <a:endParaRPr lang="en-US" sz="1400" dirty="0" smtClean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dirty="0" smtClean="0"/>
                        <a:t>-20...150</a:t>
                      </a:r>
                      <a:endParaRPr 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Чувстви-тельность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0,1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0,1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0,1</a:t>
                      </a:r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0,0</a:t>
                      </a: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0,0</a:t>
                      </a: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/>
                        <a:t>0,0</a:t>
                      </a: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Поле зрения</a:t>
                      </a:r>
                      <a:r>
                        <a:rPr lang="en-US" sz="1600" dirty="0" smtClean="0"/>
                        <a:t>,</a:t>
                      </a:r>
                      <a:r>
                        <a:rPr lang="en-US" sz="1600" baseline="0" dirty="0" smtClean="0"/>
                        <a:t> °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r>
                        <a:rPr lang="ru-RU" sz="1600" dirty="0" smtClean="0"/>
                        <a:t>2,5</a:t>
                      </a:r>
                      <a:r>
                        <a:rPr lang="en-US" sz="1600" dirty="0" smtClean="0"/>
                        <a:t>x</a:t>
                      </a:r>
                      <a:r>
                        <a:rPr lang="ru-RU" sz="1600" dirty="0" smtClean="0"/>
                        <a:t>31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r>
                        <a:rPr lang="ru-RU" sz="1600" dirty="0" smtClean="0"/>
                        <a:t>2,5</a:t>
                      </a:r>
                      <a:r>
                        <a:rPr lang="en-US" sz="1600" dirty="0" smtClean="0"/>
                        <a:t>x</a:t>
                      </a:r>
                      <a:r>
                        <a:rPr lang="ru-RU" sz="1600" dirty="0" smtClean="0"/>
                        <a:t>31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r>
                        <a:rPr lang="ru-RU" sz="1600" dirty="0" smtClean="0"/>
                        <a:t>2,5</a:t>
                      </a:r>
                      <a:r>
                        <a:rPr lang="en-US" sz="1600" dirty="0" smtClean="0"/>
                        <a:t>x</a:t>
                      </a:r>
                      <a:r>
                        <a:rPr lang="ru-RU" sz="1600" dirty="0" smtClean="0"/>
                        <a:t>31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2</a:t>
                      </a:r>
                      <a:r>
                        <a:rPr lang="ru-RU" sz="1600" smtClean="0"/>
                        <a:t>2,5</a:t>
                      </a:r>
                      <a:r>
                        <a:rPr lang="en-US" sz="1600" smtClean="0"/>
                        <a:t>x</a:t>
                      </a:r>
                      <a:r>
                        <a:rPr lang="ru-RU" sz="1600" smtClean="0"/>
                        <a:t>31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2</a:t>
                      </a:r>
                      <a:r>
                        <a:rPr lang="ru-RU" sz="1600" smtClean="0"/>
                        <a:t>2,5</a:t>
                      </a:r>
                      <a:r>
                        <a:rPr lang="en-US" sz="1600" smtClean="0"/>
                        <a:t>x</a:t>
                      </a:r>
                      <a:r>
                        <a:rPr lang="ru-RU" sz="1600" smtClean="0"/>
                        <a:t>31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</a:t>
                      </a:r>
                      <a:r>
                        <a:rPr lang="ru-RU" sz="1600" dirty="0" smtClean="0"/>
                        <a:t>2,5</a:t>
                      </a:r>
                      <a:r>
                        <a:rPr lang="en-US" sz="1600" dirty="0" smtClean="0"/>
                        <a:t>x</a:t>
                      </a:r>
                      <a:r>
                        <a:rPr lang="ru-RU" sz="1600" dirty="0" smtClean="0"/>
                        <a:t>31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IFOV, </a:t>
                      </a:r>
                      <a:r>
                        <a:rPr lang="ru-RU" sz="1600" dirty="0" smtClean="0"/>
                        <a:t>мрад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3,39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smtClean="0"/>
                        <a:t>3,39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smtClean="0"/>
                        <a:t>3,39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smtClean="0"/>
                        <a:t>3,39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smtClean="0"/>
                        <a:t>3,39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3,39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IR-Fusion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Кадр в кадре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+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Кадр в кадре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Цветовая сигнализация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Перегрев, точка росы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Перегрев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Перегрев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Перегрев, точка росы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Точка росы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Точка росы</a:t>
                      </a:r>
                      <a:endParaRPr lang="en-US" sz="12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 descr="F-Ti125_03a_FPO_Mask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0200" y="2133600"/>
            <a:ext cx="1577600" cy="329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8768" y="2590800"/>
            <a:ext cx="580464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225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76200"/>
            <a:ext cx="6400800" cy="1143000"/>
          </a:xfrm>
        </p:spPr>
        <p:txBody>
          <a:bodyPr/>
          <a:lstStyle/>
          <a:p>
            <a:r>
              <a:rPr lang="ru-RU" dirty="0" smtClean="0"/>
              <a:t>Характеристики серии </a:t>
            </a:r>
            <a:r>
              <a:rPr lang="en-US" dirty="0" smtClean="0"/>
              <a:t>Ti1xx</a:t>
            </a:r>
            <a:endParaRPr lang="en-US" dirty="0"/>
          </a:p>
        </p:txBody>
      </p:sp>
      <p:pic>
        <p:nvPicPr>
          <p:cNvPr id="7" name="Picture 6" descr="F-Ti125_03a_FPO_Mask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447800"/>
            <a:ext cx="2416512" cy="50484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5241" y="2133599"/>
            <a:ext cx="834796" cy="109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642240"/>
              </p:ext>
            </p:extLst>
          </p:nvPr>
        </p:nvGraphicFramePr>
        <p:xfrm>
          <a:off x="304800" y="1447800"/>
          <a:ext cx="6248399" cy="5004414"/>
        </p:xfrm>
        <a:graphic>
          <a:graphicData uri="http://schemas.openxmlformats.org/drawingml/2006/table">
            <a:tbl>
              <a:tblPr/>
              <a:tblGrid>
                <a:gridCol w="1979639"/>
                <a:gridCol w="848416"/>
                <a:gridCol w="853752"/>
                <a:gridCol w="859088"/>
                <a:gridCol w="853752"/>
                <a:gridCol w="853752"/>
              </a:tblGrid>
              <a:tr h="22827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Ti125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Ti110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TiR125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TiR110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Ti100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00452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Инфракрасное разрешение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160 x 120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160 x 120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160 x 120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160 x 120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160 x 120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379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Механизм фокусировки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Система фокусировки 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IR-</a:t>
                      </a:r>
                      <a:r>
                        <a:rPr lang="en-US" sz="600" dirty="0" err="1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OptiFlex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™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Система фокусировки 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IR-</a:t>
                      </a:r>
                      <a:r>
                        <a:rPr lang="en-US" sz="600" dirty="0" err="1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OptiFlex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™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Система фокусировки 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IR-</a:t>
                      </a:r>
                      <a:r>
                        <a:rPr lang="en-US" sz="600" dirty="0" err="1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OptiFlex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™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Система фокусировки 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IR-</a:t>
                      </a:r>
                      <a:r>
                        <a:rPr lang="en-US" sz="600" dirty="0" err="1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OptiFlex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™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Без фокусировки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: 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1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2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и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(4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фута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)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и дальше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5978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Тепловая чувствительность</a:t>
                      </a:r>
                      <a:r>
                        <a:rPr lang="en-US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(NETD)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≤ 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0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10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°C 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при температуре объекта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30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°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C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(100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мК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≤ 0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10 °C 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при температуре объекта</a:t>
                      </a:r>
                      <a:r>
                        <a:rPr lang="ru-RU" sz="600" baseline="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30 °C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(100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мК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≤ 0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0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8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°C 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при температуре объекта</a:t>
                      </a:r>
                      <a:r>
                        <a:rPr lang="ru-RU" sz="600" baseline="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30 °C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(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80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мК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≤ 0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0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8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°C 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при температуре объекта</a:t>
                      </a:r>
                      <a:r>
                        <a:rPr lang="ru-RU" sz="600" baseline="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30 °C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(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80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мК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≤ 0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10 °C 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при температуре объекта</a:t>
                      </a:r>
                      <a:r>
                        <a:rPr lang="ru-RU" sz="600" baseline="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30 °C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(100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мК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27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Диапазон измеряемых температур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От 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-20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°C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до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+350 °C 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От 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-20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°C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до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+250 °C 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От 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-20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°C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до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+150 °C 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От 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-20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°C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до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+150 °C 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От 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-20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°C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до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+250 °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C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1557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Погрешность измерения температуры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Times New Roman"/>
                          <a:ea typeface="BotonPro-Regular"/>
                          <a:cs typeface="Times New Roman"/>
                        </a:rPr>
                        <a:t>±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 2 °C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или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2 %               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(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при номинальной температуре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25 °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C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, выбирается большее значение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Times New Roman"/>
                          <a:ea typeface="BotonPro-Regular"/>
                          <a:cs typeface="Times New Roman"/>
                        </a:rPr>
                        <a:t>±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2 °C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или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2 %               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(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при номинальной температуре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25 °C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 выбирается большее значение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Times New Roman"/>
                          <a:ea typeface="BotonPro-Regular"/>
                          <a:cs typeface="Times New Roman"/>
                        </a:rPr>
                        <a:t>±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2 °C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или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2 %               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(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при номинальной температуре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25 °C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 выбирается большее значение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Times New Roman"/>
                          <a:ea typeface="BotonPro-Regular"/>
                          <a:cs typeface="Times New Roman"/>
                        </a:rPr>
                        <a:t>±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2 °C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или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2 %               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(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при номинальной температуре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25 °C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 выбирается большее значение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Times New Roman"/>
                          <a:ea typeface="BotonPro-Regular"/>
                          <a:cs typeface="Times New Roman"/>
                        </a:rPr>
                        <a:t>±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2 °C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или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2 %               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(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при номинальной температуре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25 °C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 выбирается большее значение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768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Технология </a:t>
                      </a:r>
                      <a:r>
                        <a:rPr lang="en-US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IR-Fusion®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Полный ИК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кадр в кадре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,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полный видимый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,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AutoBlend™,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цветовая сигнализация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Полный ИК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кадр в кадре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полный видимый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цветовая сигнализация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Полный ИК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кадр в кадре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полный видимый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 </a:t>
                      </a:r>
                      <a:r>
                        <a:rPr lang="en-US" sz="600" dirty="0" err="1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AutoBlend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™,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цветовая сигнализация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Полный ИК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кадр в кадре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полный видимый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цветовая сигнализация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Только полный ИК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7137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Система аннотаций</a:t>
                      </a:r>
                      <a:r>
                        <a:rPr lang="ru-RU" sz="900" baseline="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IR-</a:t>
                      </a:r>
                      <a:r>
                        <a:rPr lang="en-US" sz="900" dirty="0" err="1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Photonotes</a:t>
                      </a:r>
                      <a:r>
                        <a:rPr lang="en-US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™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Да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Да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Да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Да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—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27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Электронный компас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Да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Да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Да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Да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—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136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Несколько режимов видеозаписи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.AVI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с кодеком 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MPEG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и радиометрический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.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IS3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.AVI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с кодеком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MPEG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.AVI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с кодеком 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MPEG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и радиометрический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.IS3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.AVI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с кодеком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MPEG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—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Голосовой</a:t>
                      </a:r>
                      <a:r>
                        <a:rPr lang="ru-RU" sz="900" baseline="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 комментарий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Да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</a:t>
                      </a: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(60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секунд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Да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(60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секунд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Да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(60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секунд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Да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(60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секунд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—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2689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Лазерный указатель/фонарик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Лазерный указатель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и фонарик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Лазерный указатель</a:t>
                      </a:r>
                      <a:r>
                        <a:rPr lang="ru-RU" sz="600" baseline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и фонарик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Лазерный указатель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и фонарик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Лазерный указатель</a:t>
                      </a:r>
                      <a:r>
                        <a:rPr lang="ru-RU" sz="600" baseline="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и фонарик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Лазерный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указатель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27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Вывод </a:t>
                      </a:r>
                      <a:r>
                        <a:rPr lang="ru-RU" sz="900" dirty="0" err="1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видеопотока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Вывод видео через 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USB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—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Вывод видео через 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USB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—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—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136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Аккумуляторы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(</a:t>
                      </a: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Более 4 часов каждый</a:t>
                      </a:r>
                      <a:r>
                        <a:rPr lang="en-US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)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2 прочных </a:t>
                      </a:r>
                      <a:r>
                        <a:rPr lang="ru-RU" sz="600" dirty="0" err="1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литий-ионных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интеллектуальных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аккумулятора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1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прочный литий-ионный интеллектуальный аккумулятор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2 прочных </a:t>
                      </a:r>
                      <a:r>
                        <a:rPr lang="ru-RU" sz="600" dirty="0" err="1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литий-ионных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интеллектуальных</a:t>
                      </a:r>
                      <a:r>
                        <a:rPr lang="ru-RU" sz="600" baseline="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аккумулятора</a:t>
                      </a:r>
                      <a:endParaRPr lang="en-US" sz="11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1 </a:t>
                      </a:r>
                      <a:r>
                        <a:rPr lang="ru-RU" sz="60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прочный литий-ионный интеллектуальный аккумулятор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1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прочный литий-ионный интеллектуальный аккумулятор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136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Прочность и надежность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Испытание на падение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с высоты 2 метра, </a:t>
                      </a:r>
                      <a:r>
                        <a:rPr lang="en-US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IP54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и встроенная крышка объектива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Испытание на падение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с высоты 2 метра, </a:t>
                      </a:r>
                      <a:r>
                        <a:rPr lang="en-US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IP54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и встроенная крышка объектива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Испытание на падение</a:t>
                      </a:r>
                      <a:r>
                        <a:rPr lang="ru-RU" sz="600" baseline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с высоты 2 метра, </a:t>
                      </a:r>
                      <a:r>
                        <a:rPr lang="en-US" sz="600" baseline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IP54</a:t>
                      </a:r>
                      <a:r>
                        <a:rPr lang="ru-RU" sz="600" baseline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и встроенная крышка объектива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Испытание на падение</a:t>
                      </a:r>
                      <a:r>
                        <a:rPr lang="ru-RU" sz="600" baseline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с высоты 2 метра, </a:t>
                      </a:r>
                      <a:r>
                        <a:rPr lang="en-US" sz="600" baseline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IP54</a:t>
                      </a:r>
                      <a:r>
                        <a:rPr lang="ru-RU" sz="600" baseline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и встроенная крышка объектива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Испытание на падение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с высоты 2 метра, </a:t>
                      </a:r>
                      <a:r>
                        <a:rPr lang="en-US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IP54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и встроенная крышка объектива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27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Вес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0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726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кг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0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726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кг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0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726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кг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0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726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кг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0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726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кг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136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Гарантия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>
                          <a:effectLst/>
                          <a:latin typeface="Arial"/>
                          <a:ea typeface="BotonPro-Regular"/>
                          <a:cs typeface="Arial"/>
                        </a:rPr>
                        <a:t>2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года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, 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с возможностью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продления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2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года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 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с возможностью</a:t>
                      </a:r>
                      <a:r>
                        <a:rPr lang="ru-RU" sz="600" baseline="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продления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2 </a:t>
                      </a: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года</a:t>
                      </a:r>
                      <a:r>
                        <a:rPr lang="en-US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, 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с возможностью</a:t>
                      </a:r>
                      <a:r>
                        <a:rPr lang="ru-RU" sz="600" baseline="0" dirty="0" smtClean="0">
                          <a:effectLst/>
                          <a:latin typeface="+mn-lt"/>
                          <a:ea typeface="BotonPro-Regular"/>
                          <a:cs typeface="Arial"/>
                        </a:rPr>
                        <a:t> продления</a:t>
                      </a:r>
                      <a:endParaRPr lang="en-US" sz="11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2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года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, </a:t>
                      </a:r>
                      <a:endParaRPr lang="en-US" sz="1100" dirty="0" smtClean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с возможностью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продления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2 </a:t>
                      </a: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года</a:t>
                      </a:r>
                      <a:r>
                        <a:rPr lang="en-US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, </a:t>
                      </a:r>
                      <a:endParaRPr lang="en-US" sz="1100" dirty="0" smtClean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60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с возможностью</a:t>
                      </a:r>
                      <a:r>
                        <a:rPr lang="ru-RU" sz="600" baseline="0" dirty="0" smtClean="0">
                          <a:effectLst/>
                          <a:latin typeface="Arial"/>
                          <a:ea typeface="BotonPro-Regular"/>
                          <a:cs typeface="Arial"/>
                        </a:rPr>
                        <a:t> продления</a:t>
                      </a:r>
                      <a:endParaRPr lang="en-US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053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Обработка термограмм и </a:t>
            </a:r>
            <a:r>
              <a:rPr lang="ru-RU" dirty="0" smtClean="0"/>
              <a:t>ПО </a:t>
            </a:r>
            <a:r>
              <a:rPr lang="en-US" dirty="0" err="1" smtClean="0"/>
              <a:t>SmartView</a:t>
            </a:r>
            <a:endParaRPr lang="en-US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6275" y="1676400"/>
            <a:ext cx="5783178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87674"/>
            <a:ext cx="5270869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9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Загрузка термограмм</a:t>
            </a:r>
            <a:endParaRPr lang="en-US" dirty="0"/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300" y="1905000"/>
            <a:ext cx="7168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36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Загрузка</a:t>
            </a:r>
            <a:r>
              <a:rPr lang="ru-RU" baseline="0" dirty="0" smtClean="0"/>
              <a:t> термограмм</a:t>
            </a:r>
            <a:endParaRPr lang="en-US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540" y="1905000"/>
            <a:ext cx="682752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521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Сохранение рабочей среды</a:t>
            </a:r>
            <a:endParaRPr lang="en-US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2712" y="1905000"/>
            <a:ext cx="5785176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31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6324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Редактирование термограмм. Инструменты анализа</a:t>
            </a:r>
            <a:endParaRPr lang="en-US" sz="2800" dirty="0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1800" y="1835460"/>
            <a:ext cx="5205868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ine Callout 1 6"/>
          <p:cNvSpPr/>
          <p:nvPr/>
        </p:nvSpPr>
        <p:spPr>
          <a:xfrm>
            <a:off x="718120" y="1833972"/>
            <a:ext cx="1008112" cy="524036"/>
          </a:xfrm>
          <a:prstGeom prst="borderCallout1">
            <a:avLst>
              <a:gd name="adj1" fmla="val 62842"/>
              <a:gd name="adj2" fmla="val 112134"/>
              <a:gd name="adj3" fmla="val 125073"/>
              <a:gd name="adj4" fmla="val 241810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Палитра</a:t>
            </a:r>
            <a:endParaRPr lang="en-US" sz="1400" dirty="0"/>
          </a:p>
        </p:txBody>
      </p:sp>
      <p:sp>
        <p:nvSpPr>
          <p:cNvPr id="8" name="Line Callout 1 7"/>
          <p:cNvSpPr/>
          <p:nvPr/>
        </p:nvSpPr>
        <p:spPr>
          <a:xfrm>
            <a:off x="593899" y="2636912"/>
            <a:ext cx="1509266" cy="1152128"/>
          </a:xfrm>
          <a:prstGeom prst="borderCallout1">
            <a:avLst>
              <a:gd name="adj1" fmla="val 62842"/>
              <a:gd name="adj2" fmla="val 112134"/>
              <a:gd name="adj3" fmla="val 194765"/>
              <a:gd name="adj4" fmla="val 277499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Диапазон температур. Цветовая шкала</a:t>
            </a:r>
            <a:endParaRPr lang="en-US" dirty="0"/>
          </a:p>
        </p:txBody>
      </p:sp>
      <p:sp>
        <p:nvSpPr>
          <p:cNvPr id="9" name="Line Callout 1 8"/>
          <p:cNvSpPr/>
          <p:nvPr/>
        </p:nvSpPr>
        <p:spPr>
          <a:xfrm>
            <a:off x="467544" y="3969060"/>
            <a:ext cx="1509265" cy="1080120"/>
          </a:xfrm>
          <a:prstGeom prst="borderCallout1">
            <a:avLst>
              <a:gd name="adj1" fmla="val 62842"/>
              <a:gd name="adj2" fmla="val 112134"/>
              <a:gd name="adj3" fmla="val 109116"/>
              <a:gd name="adj4" fmla="val 198619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Коэффициент излучения, температура фона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3427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64770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Маркеры. Добавление</a:t>
            </a:r>
            <a:r>
              <a:rPr lang="ru-RU" sz="3600" baseline="0" dirty="0" smtClean="0"/>
              <a:t> областей и точек</a:t>
            </a:r>
            <a:endParaRPr lang="en-US" sz="3600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3200" y="1871464"/>
            <a:ext cx="518859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ine Callout 1 6"/>
          <p:cNvSpPr/>
          <p:nvPr/>
        </p:nvSpPr>
        <p:spPr>
          <a:xfrm>
            <a:off x="395536" y="2636912"/>
            <a:ext cx="1368152" cy="1368152"/>
          </a:xfrm>
          <a:prstGeom prst="borderCallout1">
            <a:avLst>
              <a:gd name="adj1" fmla="val 62842"/>
              <a:gd name="adj2" fmla="val 112134"/>
              <a:gd name="adj3" fmla="val -30179"/>
              <a:gd name="adj4" fmla="val 378156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Маркеры:</a:t>
            </a:r>
          </a:p>
          <a:p>
            <a:pPr algn="ctr"/>
            <a:r>
              <a:rPr lang="ru-RU" dirty="0" smtClean="0"/>
              <a:t>точки, линии, области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74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Настройка параметров маркеров</a:t>
            </a:r>
            <a:endParaRPr lang="en-US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" y="1546126"/>
            <a:ext cx="285097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828800"/>
            <a:ext cx="2952750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1587500"/>
            <a:ext cx="2924175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209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Построение профиля вдоль линии</a:t>
            </a:r>
            <a:endParaRPr lang="en-US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7776" y="1728583"/>
            <a:ext cx="5989824" cy="4519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046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5791200" cy="879177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Добавление аннотаций и комментариев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305800" y="6492875"/>
            <a:ext cx="838200" cy="365125"/>
          </a:xfrm>
          <a:prstGeom prst="rect">
            <a:avLst/>
          </a:prstGeom>
        </p:spPr>
        <p:txBody>
          <a:bodyPr/>
          <a:lstStyle/>
          <a:p>
            <a:fld id="{92CF2EB4-3DA0-4AE2-ACFE-26B76CC019D1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7128792" cy="5359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709270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kern="1200" dirty="0" smtClean="0">
                <a:effectLst/>
              </a:rPr>
              <a:t>Добавление аннотаций и комментариев</a:t>
            </a:r>
            <a:endParaRPr lang="en-US" sz="3600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1676400"/>
            <a:ext cx="6067028" cy="4576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040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Подготовка отчета</a:t>
            </a:r>
            <a:endParaRPr lang="en-US" dirty="0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676400"/>
            <a:ext cx="6172200" cy="4584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130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6477000" cy="1143000"/>
          </a:xfrm>
        </p:spPr>
        <p:txBody>
          <a:bodyPr>
            <a:noAutofit/>
          </a:bodyPr>
          <a:lstStyle/>
          <a:p>
            <a:r>
              <a:rPr lang="uk-UA" sz="2800" dirty="0" smtClean="0"/>
              <a:t>Мастер отчетов. В</a:t>
            </a:r>
            <a:r>
              <a:rPr lang="ru-RU" sz="2800" dirty="0" smtClean="0"/>
              <a:t>ыбор</a:t>
            </a:r>
            <a:r>
              <a:rPr lang="ru-RU" sz="2800" baseline="0" dirty="0" smtClean="0"/>
              <a:t> термограмм для отчета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492875"/>
            <a:ext cx="47244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Fluke Academy</a:t>
            </a:r>
            <a:endParaRPr lang="en-US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23" y="1281311"/>
            <a:ext cx="7972425" cy="509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006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Мастер отчетов. Выбор шаблона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196752"/>
            <a:ext cx="7972425" cy="509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445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64770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Мастер отчетов. </a:t>
            </a:r>
            <a:br>
              <a:rPr lang="ru-RU" sz="3200" dirty="0" smtClean="0"/>
            </a:br>
            <a:r>
              <a:rPr lang="ru-RU" sz="3200" dirty="0" smtClean="0"/>
              <a:t>Настройка титульного листа</a:t>
            </a:r>
            <a:endParaRPr lang="en-US" sz="3200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616841"/>
            <a:ext cx="7315200" cy="4675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734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64008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Мастер отчетов. </a:t>
            </a:r>
            <a:br>
              <a:rPr lang="ru-RU" sz="3200" dirty="0" smtClean="0"/>
            </a:br>
            <a:r>
              <a:rPr lang="ru-RU" sz="3200" dirty="0" smtClean="0"/>
              <a:t>Выбор данных для отчета</a:t>
            </a:r>
            <a:endParaRPr lang="en-US" sz="3200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690739"/>
            <a:ext cx="7315200" cy="4675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0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Мастер отчетов. Сводка</a:t>
            </a:r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564030"/>
            <a:ext cx="7397824" cy="4728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368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Внешний</a:t>
            </a:r>
            <a:r>
              <a:rPr lang="ru-RU" baseline="0" dirty="0" smtClean="0"/>
              <a:t> вид отчета</a:t>
            </a:r>
            <a:endParaRPr 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48262"/>
            <a:ext cx="3651143" cy="47056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48262"/>
            <a:ext cx="3564601" cy="47082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03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Внешний вид отчета</a:t>
            </a:r>
            <a:endParaRPr 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01434"/>
            <a:ext cx="3346681" cy="45683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6" y="1701434"/>
            <a:ext cx="3365502" cy="45683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36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Внешний вид отчета</a:t>
            </a:r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9" y="1676400"/>
            <a:ext cx="3480792" cy="46410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90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3600" dirty="0" smtClean="0">
                <a:solidFill>
                  <a:schemeClr val="tx1"/>
                </a:solidFill>
                <a:latin typeface="HelveticaNeueLT Std Extended"/>
              </a:rPr>
              <a:t>Спасибо</a:t>
            </a:r>
            <a:r>
              <a:rPr lang="en-US" sz="3600" dirty="0" smtClean="0">
                <a:solidFill>
                  <a:schemeClr val="tx1"/>
                </a:solidFill>
                <a:latin typeface="HelveticaNeueLT Std Extended"/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00828" y="3143248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HelveticaNeueLT Std Lt Ext"/>
              </a:rPr>
              <a:t>Посетите</a:t>
            </a:r>
            <a:r>
              <a:rPr lang="en-US" dirty="0" smtClean="0">
                <a:latin typeface="HelveticaNeueLT Std Lt Ext"/>
              </a:rPr>
              <a:t> </a:t>
            </a:r>
            <a:r>
              <a:rPr lang="en-US" dirty="0" smtClean="0">
                <a:latin typeface="HelveticaNeueLT Std Lt Ext"/>
                <a:hlinkClick r:id="rId4"/>
              </a:rPr>
              <a:t>www.fuke.ru/ti</a:t>
            </a:r>
            <a:endParaRPr lang="en-US" dirty="0"/>
          </a:p>
        </p:txBody>
      </p:sp>
      <p:pic>
        <p:nvPicPr>
          <p:cNvPr id="5" name="Picture 4" descr="F-Ti125_03a_FPO_Mask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2133600"/>
            <a:ext cx="2088243" cy="43626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7612" y="2748699"/>
            <a:ext cx="721394" cy="94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D:\My Documents\Outlook\Attach\F-ti32_f_64a_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28800" y="2219369"/>
            <a:ext cx="2336796" cy="4029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725-Fluke-TI_templat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CF06"/>
      </a:accent1>
      <a:accent2>
        <a:srgbClr val="5A7E92"/>
      </a:accent2>
      <a:accent3>
        <a:srgbClr val="BD712D"/>
      </a:accent3>
      <a:accent4>
        <a:srgbClr val="899639"/>
      </a:accent4>
      <a:accent5>
        <a:srgbClr val="5A7E92"/>
      </a:accent5>
      <a:accent6>
        <a:srgbClr val="BD712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0725-Fluke-TI_templat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CF06"/>
      </a:accent1>
      <a:accent2>
        <a:srgbClr val="5A7E92"/>
      </a:accent2>
      <a:accent3>
        <a:srgbClr val="BD712D"/>
      </a:accent3>
      <a:accent4>
        <a:srgbClr val="899639"/>
      </a:accent4>
      <a:accent5>
        <a:srgbClr val="5A7E92"/>
      </a:accent5>
      <a:accent6>
        <a:srgbClr val="BD712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15011</TotalTime>
  <Words>1508</Words>
  <Application>Microsoft Office PowerPoint</Application>
  <PresentationFormat>On-screen Show (4:3)</PresentationFormat>
  <Paragraphs>372</Paragraphs>
  <Slides>34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0725-Fluke-TI_template</vt:lpstr>
      <vt:lpstr>1_0725-Fluke-TI_template</vt:lpstr>
      <vt:lpstr>Тепловизоры Fluke для диагностики</vt:lpstr>
      <vt:lpstr>Интерфейс оператора</vt:lpstr>
      <vt:lpstr>Что такое IR-Fusion® ?</vt:lpstr>
      <vt:lpstr>Технология Fluke Ti(R) IR-Fusion®</vt:lpstr>
      <vt:lpstr>Обзор моделей тепловизоров Fluke: P3</vt:lpstr>
      <vt:lpstr>Тепловизоры Fluke P3</vt:lpstr>
      <vt:lpstr>Новинка от Fluke: Появились самые простые в использовании тепловизоры</vt:lpstr>
      <vt:lpstr>Фокусировка стала простой</vt:lpstr>
      <vt:lpstr>Тепловидение стало простым</vt:lpstr>
      <vt:lpstr>Создание отчетов стало проще</vt:lpstr>
      <vt:lpstr>Создание отчетов стало проще</vt:lpstr>
      <vt:lpstr>Поиск неисправностей стал проще</vt:lpstr>
      <vt:lpstr>Тепловизоры Fluke Ti1XX</vt:lpstr>
      <vt:lpstr>Характеристики серии Ti1xx</vt:lpstr>
      <vt:lpstr>Обработка термограмм и ПО SmartView</vt:lpstr>
      <vt:lpstr>Загрузка термограмм</vt:lpstr>
      <vt:lpstr>Загрузка термограмм</vt:lpstr>
      <vt:lpstr>Сохранение рабочей среды</vt:lpstr>
      <vt:lpstr>Редактирование термограмм. Инструменты анализа</vt:lpstr>
      <vt:lpstr>Маркеры. Добавление областей и точек</vt:lpstr>
      <vt:lpstr>Настройка параметров маркеров</vt:lpstr>
      <vt:lpstr>Построение профиля вдоль линии</vt:lpstr>
      <vt:lpstr>Добавление аннотаций и комментариев</vt:lpstr>
      <vt:lpstr>Добавление аннотаций и комментариев</vt:lpstr>
      <vt:lpstr>Подготовка отчета</vt:lpstr>
      <vt:lpstr>Мастер отчетов. Выбор термограмм для отчета</vt:lpstr>
      <vt:lpstr>Мастер отчетов. Выбор шаблона</vt:lpstr>
      <vt:lpstr>Мастер отчетов.  Настройка титульного листа</vt:lpstr>
      <vt:lpstr>Мастер отчетов.  Выбор данных для отчета</vt:lpstr>
      <vt:lpstr>Мастер отчетов. Сводка</vt:lpstr>
      <vt:lpstr>Внешний вид отчета</vt:lpstr>
      <vt:lpstr>Внешний вид отчета</vt:lpstr>
      <vt:lpstr>Внешний вид отчета</vt:lpstr>
      <vt:lpstr>Спасибо!</vt:lpstr>
    </vt:vector>
  </TitlesOfParts>
  <Company>DanaherTM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Webcast Plumbers</dc:title>
  <dc:subject>Thermographic detection of envelope heat losses</dc:subject>
  <dc:creator>Vicente Ribeiro</dc:creator>
  <cp:keywords>Insulation, air leakages, thermal bridges,Building diagnostics, Fluke thermography</cp:keywords>
  <cp:lastModifiedBy>Bardakov, Alexander</cp:lastModifiedBy>
  <cp:revision>837</cp:revision>
  <dcterms:created xsi:type="dcterms:W3CDTF">2009-01-16T16:41:24Z</dcterms:created>
  <dcterms:modified xsi:type="dcterms:W3CDTF">2013-03-14T11:57:56Z</dcterms:modified>
  <cp:category>BD webcasts /Fluke Academy</cp:category>
</cp:coreProperties>
</file>